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72" r:id="rId2"/>
    <p:sldId id="475" r:id="rId3"/>
    <p:sldId id="476" r:id="rId4"/>
    <p:sldId id="477" r:id="rId5"/>
    <p:sldId id="478" r:id="rId6"/>
    <p:sldId id="479" r:id="rId7"/>
    <p:sldId id="480" r:id="rId8"/>
    <p:sldId id="481" r:id="rId9"/>
    <p:sldId id="505" r:id="rId10"/>
    <p:sldId id="506" r:id="rId11"/>
    <p:sldId id="507" r:id="rId12"/>
    <p:sldId id="483" r:id="rId13"/>
    <p:sldId id="484" r:id="rId14"/>
    <p:sldId id="502" r:id="rId15"/>
    <p:sldId id="485" r:id="rId16"/>
    <p:sldId id="486" r:id="rId17"/>
    <p:sldId id="487" r:id="rId18"/>
    <p:sldId id="488" r:id="rId19"/>
    <p:sldId id="489" r:id="rId20"/>
    <p:sldId id="490" r:id="rId21"/>
    <p:sldId id="491" r:id="rId22"/>
    <p:sldId id="492" r:id="rId23"/>
    <p:sldId id="494" r:id="rId24"/>
    <p:sldId id="509" r:id="rId25"/>
    <p:sldId id="495" r:id="rId26"/>
    <p:sldId id="496" r:id="rId27"/>
    <p:sldId id="497" r:id="rId28"/>
    <p:sldId id="508" r:id="rId29"/>
    <p:sldId id="498" r:id="rId30"/>
    <p:sldId id="499" r:id="rId31"/>
    <p:sldId id="501" r:id="rId32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CCFFCC"/>
    <a:srgbClr val="FF9999"/>
    <a:srgbClr val="FF9900"/>
    <a:srgbClr val="5F5F5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03" autoAdjust="0"/>
    <p:restoredTop sz="86380" autoAdjust="0"/>
  </p:normalViewPr>
  <p:slideViewPr>
    <p:cSldViewPr>
      <p:cViewPr varScale="1">
        <p:scale>
          <a:sx n="127" d="100"/>
          <a:sy n="127" d="100"/>
        </p:scale>
        <p:origin x="7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76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8.xml"/><Relationship Id="rId1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fld id="{515FC755-D896-6347-8EF4-A217EDEB2C41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fld id="{8E98A4FD-AC7A-B24F-90F1-4D3EA22C748B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80C105-644E-C941-A4AE-C08B283E2E84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5B68966-AFF6-FC4D-8917-A3C96A9DB7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F476EF5-E369-6B4E-B874-F33AB75FA4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4DC0162D-64AB-5C43-90D0-8468DFE889C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CAF84E5-A9BA-2446-8AEF-9E0BF75F75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D93A52B-3BAC-CB40-B094-4B64383564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D56BC2E-BCA0-4A4F-BDBA-F13344A825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BE42C93-EE8D-934A-A0EA-7CF53D4304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BCCD24A-51FB-B149-9AF2-90C91C1977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3A239A4-74E1-F640-B95E-BE2ED73BD6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804C60-E595-8544-A7E9-E32C676E0B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EAF6ED-EAAC-F648-A698-B51B73CBC39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F64E44-BD77-F14E-A9E3-4BA7524113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A6DF03B-2253-0B43-A56B-A2E709334E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7F53B48-038D-0941-A0A0-19A6B5653D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F59FEB0-3ECF-A244-A059-01EBBA6BD5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63996BBB-7428-0843-AA07-A5F765B7E16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B3CCAE9C-7D89-2D4E-A461-E67F60BD0F6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44C288C-CA17-8E45-9FB8-B0AEB6D6C80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r>
              <a:rPr lang="en-US" sz="4400"/>
              <a:t>Statistical Methods</a:t>
            </a:r>
            <a:br>
              <a:rPr lang="en-US" sz="4400"/>
            </a:br>
            <a:r>
              <a:rPr lang="en-US" sz="4400"/>
              <a:t>for Data Analysis</a:t>
            </a:r>
            <a:br>
              <a:rPr lang="en-US" sz="4400"/>
            </a:br>
            <a:br>
              <a:rPr lang="en-US" sz="4400"/>
            </a:br>
            <a:r>
              <a:rPr lang="en-US" sz="4400" i="1"/>
              <a:t>Random number generators</a:t>
            </a:r>
            <a:endParaRPr lang="en-US" sz="4400" i="1">
              <a:sym typeface="Symbol" charset="2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Pseudo-random generators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Requirement:</a:t>
            </a:r>
          </a:p>
          <a:p>
            <a:pPr lvl="1"/>
            <a:r>
              <a:rPr lang="en-US"/>
              <a:t>Simulate random process with a computer</a:t>
            </a:r>
          </a:p>
          <a:p>
            <a:pPr lvl="2"/>
            <a:r>
              <a:rPr lang="en-US"/>
              <a:t>E.g.: radiation interaction with matter, cosmic rays, particle interaction generators, …</a:t>
            </a:r>
          </a:p>
          <a:p>
            <a:pPr lvl="2"/>
            <a:r>
              <a:rPr lang="en-US"/>
              <a:t> But also: finance, videogames, 3D graphics, ...</a:t>
            </a:r>
          </a:p>
          <a:p>
            <a:r>
              <a:rPr lang="en-US"/>
              <a:t>Problem:</a:t>
            </a:r>
          </a:p>
          <a:p>
            <a:pPr lvl="1"/>
            <a:r>
              <a:rPr lang="en-US"/>
              <a:t>Generate random (or almost random…) variables with a computer</a:t>
            </a:r>
          </a:p>
          <a:p>
            <a:pPr lvl="1"/>
            <a:r>
              <a:rPr lang="en-US"/>
              <a:t>… but computers are deterministic!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E9932B-F1DD-C84B-AEE1-E8C253A0B28A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Pseudo-random numbers</a:t>
            </a:r>
          </a:p>
        </p:txBody>
      </p:sp>
      <p:sp>
        <p:nvSpPr>
          <p:cNvPr id="994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Definition:</a:t>
            </a:r>
          </a:p>
          <a:p>
            <a:pPr lvl="1"/>
            <a:r>
              <a:rPr lang="en-US"/>
              <a:t>Deterministic numeric sequences whose behavior is not easily predictable with simple analytic expressions </a:t>
            </a:r>
          </a:p>
          <a:p>
            <a:pPr lvl="1"/>
            <a:r>
              <a:rPr lang="en-US"/>
              <a:t>(Re-) producible with an algorithm based on mathematical formulae </a:t>
            </a:r>
          </a:p>
          <a:p>
            <a:r>
              <a:rPr lang="en-US"/>
              <a:t>Statistical behavior similar to real random sequences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72798C-2AD4-304C-9066-BE120BCB52F6}" type="slidenum">
              <a:rPr lang="it-IT"/>
              <a:pPr/>
              <a:t>3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from chaos transition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Let’s fix an initial value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i="1" baseline="-25000">
                <a:solidFill>
                  <a:schemeClr val="accent2"/>
                </a:solidFill>
                <a:latin typeface="Times New Roman" charset="0"/>
              </a:rPr>
              <a:t>0</a:t>
            </a:r>
          </a:p>
          <a:p>
            <a:pPr>
              <a:lnSpc>
                <a:spcPct val="90000"/>
              </a:lnSpc>
            </a:pPr>
            <a:r>
              <a:rPr lang="en-US"/>
              <a:t>Define by recursion the sequence:</a:t>
            </a:r>
          </a:p>
          <a:p>
            <a:pPr lvl="2">
              <a:lnSpc>
                <a:spcPct val="140000"/>
              </a:lnSpc>
              <a:buFontTx/>
              <a:buNone/>
            </a:pP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3200" baseline="-25000">
                <a:solidFill>
                  <a:schemeClr val="accent2"/>
                </a:solidFill>
                <a:latin typeface="Times New Roman" charset="0"/>
              </a:rPr>
              <a:t>+1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=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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 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(1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 – 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  <a:endParaRPr lang="en-US" sz="3200">
              <a:solidFill>
                <a:schemeClr val="accent2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/>
              <a:t>Depending on </a:t>
            </a:r>
            <a:r>
              <a:rPr lang="en-US">
                <a:sym typeface="Symbol" charset="2"/>
              </a:rPr>
              <a:t>, the sequence will have different possible behaviors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If the sequence converges, we would have, for </a:t>
            </a:r>
            <a:r>
              <a:rPr lang="en-US" i="1">
                <a:latin typeface="Times New Roman" charset="0"/>
              </a:rPr>
              <a:t>n</a:t>
            </a:r>
            <a:r>
              <a:rPr lang="en-US">
                <a:sym typeface="Symbol" charset="2"/>
              </a:rPr>
              <a:t> the limit </a:t>
            </a:r>
            <a:r>
              <a:rPr lang="en-US" sz="4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>
                <a:sym typeface="Symbol" charset="2"/>
              </a:rPr>
              <a:t> solving the equation: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600" i="1">
                <a:solidFill>
                  <a:schemeClr val="accent2"/>
                </a:solidFill>
                <a:latin typeface="Times New Roman" charset="0"/>
              </a:rPr>
              <a:t>	x </a:t>
            </a:r>
            <a:r>
              <a:rPr lang="en-US" sz="3600">
                <a:solidFill>
                  <a:schemeClr val="accent2"/>
                </a:solidFill>
                <a:latin typeface="Times New Roman" charset="0"/>
              </a:rPr>
              <a:t>=</a:t>
            </a:r>
            <a:r>
              <a:rPr lang="en-US" sz="3600" i="1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3600">
                <a:solidFill>
                  <a:schemeClr val="accent2"/>
                </a:solidFill>
                <a:latin typeface="Times New Roman" charset="0"/>
                <a:sym typeface="Symbol" charset="2"/>
              </a:rPr>
              <a:t></a:t>
            </a:r>
            <a:r>
              <a:rPr lang="en-US" sz="36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 x </a:t>
            </a:r>
            <a:r>
              <a:rPr lang="en-US" sz="3600">
                <a:solidFill>
                  <a:schemeClr val="accent2"/>
                </a:solidFill>
                <a:latin typeface="Times New Roman" charset="0"/>
                <a:sym typeface="Symbol" charset="2"/>
              </a:rPr>
              <a:t>(1</a:t>
            </a:r>
            <a:r>
              <a:rPr lang="en-US" sz="36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 – x</a:t>
            </a:r>
            <a:r>
              <a:rPr lang="en-US" sz="3600">
                <a:solidFill>
                  <a:schemeClr val="accent2"/>
                </a:solidFill>
                <a:latin typeface="Times New Roman" charset="0"/>
                <a:sym typeface="Symbol" charset="2"/>
              </a:rPr>
              <a:t>)    </a:t>
            </a:r>
            <a:r>
              <a:rPr lang="en-US" sz="36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3600">
                <a:solidFill>
                  <a:schemeClr val="accent2"/>
                </a:solidFill>
                <a:latin typeface="Times New Roman" charset="0"/>
                <a:sym typeface="Symbol" charset="2"/>
              </a:rPr>
              <a:t> = (1- )/ ,   0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598570-3B12-D647-BE14-48870DAE4BBF}" type="slidenum">
              <a:rPr lang="it-IT"/>
              <a:pPr/>
              <a:t>4</a:t>
            </a:fld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Stable behavior</a:t>
            </a:r>
          </a:p>
        </p:txBody>
      </p:sp>
      <p:sp>
        <p:nvSpPr>
          <p:cNvPr id="996356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238500" cy="4970462"/>
          </a:xfrm>
        </p:spPr>
        <p:txBody>
          <a:bodyPr/>
          <a:lstStyle/>
          <a:p>
            <a:r>
              <a:rPr lang="en-US" sz="2800" dirty="0"/>
              <a:t>Actually, for sufficiently small </a:t>
            </a:r>
            <a:r>
              <a:rPr lang="en-US" sz="3600" dirty="0">
                <a:solidFill>
                  <a:schemeClr val="accent2"/>
                </a:solidFill>
                <a:sym typeface="Symbol" charset="2"/>
              </a:rPr>
              <a:t> </a:t>
            </a:r>
            <a:r>
              <a:rPr lang="en-US" sz="2800" dirty="0">
                <a:sym typeface="Symbol" charset="2"/>
              </a:rPr>
              <a:t>starting from: </a:t>
            </a:r>
            <a:br>
              <a:rPr lang="en-US" sz="2800" dirty="0">
                <a:sym typeface="Symbol" charset="2"/>
              </a:rPr>
            </a:br>
            <a:br>
              <a:rPr lang="en-US" sz="28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>    </a:t>
            </a:r>
            <a:r>
              <a:rPr lang="en-US" sz="2800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800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2800" i="1" dirty="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2800" dirty="0">
                <a:solidFill>
                  <a:schemeClr val="accent2"/>
                </a:solidFill>
                <a:latin typeface="Times New Roman" charset="0"/>
              </a:rPr>
              <a:t>0.5</a:t>
            </a:r>
            <a:r>
              <a:rPr lang="en-US" sz="2800" baseline="-25000" dirty="0">
                <a:solidFill>
                  <a:schemeClr val="accent2"/>
                </a:solidFill>
              </a:rPr>
              <a:t> </a:t>
            </a:r>
            <a:br>
              <a:rPr lang="en-US" sz="2800" baseline="-25000" dirty="0">
                <a:solidFill>
                  <a:schemeClr val="accent2"/>
                </a:solidFill>
              </a:rPr>
            </a:br>
            <a:br>
              <a:rPr lang="en-US" sz="2800" baseline="-25000" dirty="0">
                <a:solidFill>
                  <a:schemeClr val="accent2"/>
                </a:solidFill>
              </a:rPr>
            </a:br>
            <a:r>
              <a:rPr lang="en-US" sz="2800" dirty="0">
                <a:sym typeface="Symbol" charset="2"/>
              </a:rPr>
              <a:t>the sequence converges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1306DB-2B6B-B746-82EE-265A3E9FFC32}" type="slidenum">
              <a:rPr lang="it-IT"/>
              <a:pPr/>
              <a:t>5</a:t>
            </a:fld>
            <a:endParaRPr lang="it-IT"/>
          </a:p>
        </p:txBody>
      </p:sp>
      <p:pic>
        <p:nvPicPr>
          <p:cNvPr id="996354" name="Picture 2"/>
          <p:cNvPicPr>
            <a:picLocks noChangeAspect="1" noChangeArrowheads="1"/>
          </p:cNvPicPr>
          <p:nvPr/>
        </p:nvPicPr>
        <p:blipFill>
          <a:blip r:embed="rId2"/>
          <a:srcRect l="3947" t="11723" r="7895" b="6619"/>
          <a:stretch>
            <a:fillRect/>
          </a:stretch>
        </p:blipFill>
        <p:spPr bwMode="auto">
          <a:xfrm>
            <a:off x="4267200" y="1295400"/>
            <a:ext cx="4724400" cy="4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6357" name="Text Box 5"/>
          <p:cNvSpPr txBox="1">
            <a:spLocks noChangeArrowheads="1"/>
          </p:cNvSpPr>
          <p:nvPr/>
        </p:nvSpPr>
        <p:spPr bwMode="auto">
          <a:xfrm>
            <a:off x="8213725" y="5599113"/>
            <a:ext cx="43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600">
                <a:solidFill>
                  <a:schemeClr val="accent2"/>
                </a:solidFill>
                <a:sym typeface="Symbol" charset="2"/>
              </a:rPr>
              <a:t></a:t>
            </a:r>
            <a:endParaRPr lang="en-US" sz="36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6358" name="Text Box 6"/>
          <p:cNvSpPr txBox="1">
            <a:spLocks noChangeArrowheads="1"/>
          </p:cNvSpPr>
          <p:nvPr/>
        </p:nvSpPr>
        <p:spPr bwMode="auto">
          <a:xfrm>
            <a:off x="3810000" y="1371600"/>
            <a:ext cx="539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i="1">
                <a:solidFill>
                  <a:schemeClr val="accent2"/>
                </a:solidFill>
                <a:sym typeface="Symbol" charset="2"/>
              </a:rPr>
              <a:t>x</a:t>
            </a:r>
            <a:r>
              <a:rPr lang="it-IT" sz="3600" i="1" baseline="-25000">
                <a:solidFill>
                  <a:schemeClr val="accent2"/>
                </a:solidFill>
                <a:sym typeface="Symbol" charset="2"/>
              </a:rPr>
              <a:t>n</a:t>
            </a:r>
            <a:endParaRPr lang="en-US" sz="3600" i="1" baseline="-250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6359" name="Text Box 7"/>
          <p:cNvSpPr txBox="1">
            <a:spLocks noChangeArrowheads="1"/>
          </p:cNvSpPr>
          <p:nvPr/>
        </p:nvSpPr>
        <p:spPr bwMode="auto">
          <a:xfrm>
            <a:off x="7543800" y="4953000"/>
            <a:ext cx="115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 i="1">
                <a:solidFill>
                  <a:schemeClr val="accent2"/>
                </a:solidFill>
                <a:sym typeface="Symbol" charset="2"/>
              </a:rPr>
              <a:t>n &gt; </a:t>
            </a:r>
            <a:r>
              <a:rPr lang="it-IT" sz="2400">
                <a:solidFill>
                  <a:schemeClr val="accent2"/>
                </a:solidFill>
                <a:sym typeface="Symbol" charset="2"/>
              </a:rPr>
              <a:t>200</a:t>
            </a:r>
            <a:endParaRPr lang="en-US" sz="2400" baseline="-25000">
              <a:solidFill>
                <a:schemeClr val="accent2"/>
              </a:solidFill>
              <a:sym typeface="Symbol" charset="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Bifurcation</a:t>
            </a:r>
          </a:p>
        </p:txBody>
      </p:sp>
      <p:sp>
        <p:nvSpPr>
          <p:cNvPr id="9973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505200" cy="4970462"/>
          </a:xfrm>
        </p:spPr>
        <p:txBody>
          <a:bodyPr/>
          <a:lstStyle/>
          <a:p>
            <a:r>
              <a:rPr lang="en-US" sz="2400" dirty="0"/>
              <a:t>For </a:t>
            </a:r>
            <a:r>
              <a:rPr lang="en-US" sz="28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 &gt;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3</a:t>
            </a:r>
            <a:r>
              <a:rPr lang="en-US" sz="2400" dirty="0">
                <a:latin typeface="Times New Roman" charset="0"/>
              </a:rPr>
              <a:t> </a:t>
            </a:r>
            <a:br>
              <a:rPr lang="en-US" sz="2400" dirty="0">
                <a:latin typeface="Times New Roman" charset="0"/>
              </a:rPr>
            </a:br>
            <a:r>
              <a:rPr lang="en-US" sz="2400" dirty="0"/>
              <a:t>the series does not converge, but oscillates between two values:</a:t>
            </a:r>
          </a:p>
          <a:p>
            <a:pPr lvl="1">
              <a:buFontTx/>
              <a:buNone/>
            </a:pPr>
            <a:r>
              <a:rPr lang="en-US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i="1" baseline="-25000" dirty="0" err="1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</a:rPr>
              <a:t>=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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(1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– 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</a:p>
          <a:p>
            <a:pPr lvl="1">
              <a:buFontTx/>
              <a:buNone/>
            </a:pPr>
            <a:r>
              <a:rPr lang="en-US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baseline="-25000" dirty="0" err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</a:rPr>
              <a:t>=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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a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(1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– </a:t>
            </a:r>
            <a:r>
              <a:rPr lang="en-US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a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</a:p>
          <a:p>
            <a:pPr>
              <a:buFontTx/>
              <a:buNone/>
            </a:pPr>
            <a:endParaRPr lang="en-US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29E097-D0CF-C44A-BE80-633B4021CEA1}" type="slidenum">
              <a:rPr lang="it-IT"/>
              <a:pPr/>
              <a:t>6</a:t>
            </a:fld>
            <a:endParaRPr lang="it-IT"/>
          </a:p>
        </p:txBody>
      </p:sp>
      <p:pic>
        <p:nvPicPr>
          <p:cNvPr id="997380" name="Picture 4"/>
          <p:cNvPicPr>
            <a:picLocks noChangeAspect="1" noChangeArrowheads="1"/>
          </p:cNvPicPr>
          <p:nvPr/>
        </p:nvPicPr>
        <p:blipFill>
          <a:blip r:embed="rId2"/>
          <a:srcRect l="1315" t="10207" r="6580" b="4306"/>
          <a:stretch>
            <a:fillRect/>
          </a:stretch>
        </p:blipFill>
        <p:spPr bwMode="auto">
          <a:xfrm>
            <a:off x="4191000" y="1355725"/>
            <a:ext cx="48006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7381" name="Text Box 5"/>
          <p:cNvSpPr txBox="1">
            <a:spLocks noChangeArrowheads="1"/>
          </p:cNvSpPr>
          <p:nvPr/>
        </p:nvSpPr>
        <p:spPr bwMode="auto">
          <a:xfrm>
            <a:off x="8305800" y="5562600"/>
            <a:ext cx="43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600">
                <a:solidFill>
                  <a:schemeClr val="accent2"/>
                </a:solidFill>
                <a:sym typeface="Symbol" charset="2"/>
              </a:rPr>
              <a:t></a:t>
            </a:r>
            <a:endParaRPr lang="en-US" sz="36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7382" name="Text Box 6"/>
          <p:cNvSpPr txBox="1">
            <a:spLocks noChangeArrowheads="1"/>
          </p:cNvSpPr>
          <p:nvPr/>
        </p:nvSpPr>
        <p:spPr bwMode="auto">
          <a:xfrm>
            <a:off x="3886200" y="1270000"/>
            <a:ext cx="498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i="1">
                <a:solidFill>
                  <a:schemeClr val="accent2"/>
                </a:solidFill>
                <a:sym typeface="Symbol" charset="2"/>
              </a:rPr>
              <a:t>x</a:t>
            </a:r>
            <a:r>
              <a:rPr lang="it-IT" sz="3200" i="1" baseline="-25000">
                <a:solidFill>
                  <a:schemeClr val="accent2"/>
                </a:solidFill>
                <a:sym typeface="Symbol" charset="2"/>
              </a:rPr>
              <a:t>n</a:t>
            </a:r>
            <a:endParaRPr lang="en-US" sz="3200" i="1" baseline="-250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7383" name="Text Box 7"/>
          <p:cNvSpPr txBox="1">
            <a:spLocks noChangeArrowheads="1"/>
          </p:cNvSpPr>
          <p:nvPr/>
        </p:nvSpPr>
        <p:spPr bwMode="auto">
          <a:xfrm>
            <a:off x="7543800" y="4953000"/>
            <a:ext cx="115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 i="1">
                <a:solidFill>
                  <a:schemeClr val="accent2"/>
                </a:solidFill>
                <a:sym typeface="Symbol" charset="2"/>
              </a:rPr>
              <a:t>n &gt; </a:t>
            </a:r>
            <a:r>
              <a:rPr lang="it-IT" sz="2400">
                <a:solidFill>
                  <a:schemeClr val="accent2"/>
                </a:solidFill>
                <a:sym typeface="Symbol" charset="2"/>
              </a:rPr>
              <a:t>200</a:t>
            </a:r>
            <a:endParaRPr lang="en-US" sz="2400" baseline="-25000">
              <a:solidFill>
                <a:schemeClr val="accent2"/>
              </a:solidFill>
              <a:sym typeface="Symbol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Bifurcation II, III, …</a:t>
            </a:r>
          </a:p>
        </p:txBody>
      </p:sp>
      <p:sp>
        <p:nvSpPr>
          <p:cNvPr id="9984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352800" cy="4970462"/>
          </a:xfrm>
          <a:noFill/>
          <a:ln/>
        </p:spPr>
        <p:txBody>
          <a:bodyPr/>
          <a:lstStyle/>
          <a:p>
            <a:r>
              <a:rPr lang="en-US" sz="2800" dirty="0"/>
              <a:t>Bifurcation repeats when 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 </a:t>
            </a:r>
            <a:r>
              <a:rPr lang="en-US" dirty="0">
                <a:sym typeface="Symbol" charset="2"/>
              </a:rPr>
              <a:t>grows</a:t>
            </a:r>
            <a:endParaRPr lang="en-US" sz="2800" dirty="0"/>
          </a:p>
          <a:p>
            <a:r>
              <a:rPr lang="en-US" sz="2800" dirty="0"/>
              <a:t>Sequences of 4, 8, 16, … repeating values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A834F6-FC95-0F49-A819-C15EAE665ABC}" type="slidenum">
              <a:rPr lang="it-IT"/>
              <a:pPr/>
              <a:t>7</a:t>
            </a:fld>
            <a:endParaRPr lang="it-IT"/>
          </a:p>
        </p:txBody>
      </p:sp>
      <p:pic>
        <p:nvPicPr>
          <p:cNvPr id="998404" name="Picture 4"/>
          <p:cNvPicPr>
            <a:picLocks noChangeAspect="1" noChangeArrowheads="1"/>
          </p:cNvPicPr>
          <p:nvPr/>
        </p:nvPicPr>
        <p:blipFill>
          <a:blip r:embed="rId2"/>
          <a:srcRect t="11722" r="9390" b="6619"/>
          <a:stretch>
            <a:fillRect/>
          </a:stretch>
        </p:blipFill>
        <p:spPr bwMode="auto">
          <a:xfrm>
            <a:off x="4343400" y="1371600"/>
            <a:ext cx="4567238" cy="436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8405" name="Text Box 5"/>
          <p:cNvSpPr txBox="1">
            <a:spLocks noChangeArrowheads="1"/>
          </p:cNvSpPr>
          <p:nvPr/>
        </p:nvSpPr>
        <p:spPr bwMode="auto">
          <a:xfrm>
            <a:off x="8305800" y="5562600"/>
            <a:ext cx="43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600">
                <a:solidFill>
                  <a:schemeClr val="accent2"/>
                </a:solidFill>
                <a:sym typeface="Symbol" charset="2"/>
              </a:rPr>
              <a:t></a:t>
            </a:r>
            <a:endParaRPr lang="en-US" sz="36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8406" name="Text Box 6"/>
          <p:cNvSpPr txBox="1">
            <a:spLocks noChangeArrowheads="1"/>
          </p:cNvSpPr>
          <p:nvPr/>
        </p:nvSpPr>
        <p:spPr bwMode="auto">
          <a:xfrm>
            <a:off x="4038600" y="1117600"/>
            <a:ext cx="498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i="1">
                <a:solidFill>
                  <a:schemeClr val="accent2"/>
                </a:solidFill>
                <a:sym typeface="Symbol" charset="2"/>
              </a:rPr>
              <a:t>x</a:t>
            </a:r>
            <a:r>
              <a:rPr lang="it-IT" sz="3200" i="1" baseline="-25000">
                <a:solidFill>
                  <a:schemeClr val="accent2"/>
                </a:solidFill>
                <a:sym typeface="Symbol" charset="2"/>
              </a:rPr>
              <a:t>n</a:t>
            </a:r>
            <a:endParaRPr lang="en-US" sz="3200" i="1" baseline="-250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8407" name="Text Box 7"/>
          <p:cNvSpPr txBox="1">
            <a:spLocks noChangeArrowheads="1"/>
          </p:cNvSpPr>
          <p:nvPr/>
        </p:nvSpPr>
        <p:spPr bwMode="auto">
          <a:xfrm>
            <a:off x="4800600" y="1524000"/>
            <a:ext cx="115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 i="1">
                <a:solidFill>
                  <a:schemeClr val="accent2"/>
                </a:solidFill>
                <a:sym typeface="Symbol" charset="2"/>
              </a:rPr>
              <a:t>n &gt; </a:t>
            </a:r>
            <a:r>
              <a:rPr lang="it-IT" sz="2400">
                <a:solidFill>
                  <a:schemeClr val="accent2"/>
                </a:solidFill>
                <a:sym typeface="Symbol" charset="2"/>
              </a:rPr>
              <a:t>200</a:t>
            </a:r>
            <a:endParaRPr lang="en-US" sz="2400" baseline="-25000">
              <a:solidFill>
                <a:schemeClr val="accent2"/>
              </a:solidFill>
              <a:sym typeface="Symbol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Chaotic behavior</a:t>
            </a:r>
          </a:p>
        </p:txBody>
      </p:sp>
      <p:sp>
        <p:nvSpPr>
          <p:cNvPr id="99943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276600" cy="4970462"/>
          </a:xfrm>
          <a:noFill/>
          <a:ln/>
        </p:spPr>
        <p:txBody>
          <a:bodyPr/>
          <a:lstStyle/>
          <a:p>
            <a:r>
              <a:rPr lang="en-US" sz="2800" dirty="0"/>
              <a:t>For even larger 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</a:t>
            </a:r>
            <a:r>
              <a:rPr lang="en-US" sz="2800" dirty="0"/>
              <a:t> the sequence is unpredictable. </a:t>
            </a:r>
          </a:p>
          <a:p>
            <a:r>
              <a:rPr lang="en-US" sz="2800" dirty="0"/>
              <a:t>For instance, for </a:t>
            </a:r>
            <a:r>
              <a:rPr lang="en-US" dirty="0">
                <a:solidFill>
                  <a:schemeClr val="accent2"/>
                </a:solidFill>
                <a:latin typeface="Symbol" charset="2"/>
                <a:sym typeface="Symbol" charset="2"/>
              </a:rPr>
              <a:t></a:t>
            </a:r>
            <a:r>
              <a:rPr lang="en-US" sz="2800" dirty="0">
                <a:solidFill>
                  <a:schemeClr val="accent2"/>
                </a:solidFill>
                <a:latin typeface="Symbol" charset="2"/>
              </a:rPr>
              <a:t>=4</a:t>
            </a:r>
            <a:r>
              <a:rPr lang="en-US" sz="2800" dirty="0"/>
              <a:t> values densely fills the interval </a:t>
            </a:r>
            <a:r>
              <a:rPr lang="en-US" sz="2800" dirty="0">
                <a:solidFill>
                  <a:schemeClr val="accent2"/>
                </a:solidFill>
                <a:latin typeface="Times New Roman" charset="0"/>
              </a:rPr>
              <a:t>[0, 1]</a:t>
            </a:r>
            <a:r>
              <a:rPr lang="en-US" sz="2800" dirty="0">
                <a:latin typeface="Times New Roman" charset="0"/>
              </a:rPr>
              <a:t> 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F64234E-677E-BE43-AAAC-50F62DDF94AF}" type="slidenum">
              <a:rPr lang="it-IT"/>
              <a:pPr/>
              <a:t>8</a:t>
            </a:fld>
            <a:endParaRPr lang="it-IT"/>
          </a:p>
        </p:txBody>
      </p:sp>
      <p:pic>
        <p:nvPicPr>
          <p:cNvPr id="999427" name="Picture 3"/>
          <p:cNvPicPr>
            <a:picLocks noChangeAspect="1" noChangeArrowheads="1"/>
          </p:cNvPicPr>
          <p:nvPr/>
        </p:nvPicPr>
        <p:blipFill>
          <a:blip r:embed="rId2"/>
          <a:srcRect l="5206" t="10655" r="11497" b="4994"/>
          <a:stretch>
            <a:fillRect/>
          </a:stretch>
        </p:blipFill>
        <p:spPr bwMode="auto">
          <a:xfrm>
            <a:off x="4191000" y="1066800"/>
            <a:ext cx="4800600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9428" name="Text Box 4"/>
          <p:cNvSpPr txBox="1">
            <a:spLocks noChangeArrowheads="1"/>
          </p:cNvSpPr>
          <p:nvPr/>
        </p:nvSpPr>
        <p:spPr bwMode="auto">
          <a:xfrm>
            <a:off x="8382000" y="5562600"/>
            <a:ext cx="43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600">
                <a:solidFill>
                  <a:schemeClr val="accent2"/>
                </a:solidFill>
                <a:sym typeface="Symbol" charset="2"/>
              </a:rPr>
              <a:t></a:t>
            </a:r>
            <a:endParaRPr lang="en-US" sz="36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9429" name="Text Box 5"/>
          <p:cNvSpPr txBox="1">
            <a:spLocks noChangeArrowheads="1"/>
          </p:cNvSpPr>
          <p:nvPr/>
        </p:nvSpPr>
        <p:spPr bwMode="auto">
          <a:xfrm>
            <a:off x="3962400" y="990600"/>
            <a:ext cx="498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i="1">
                <a:solidFill>
                  <a:schemeClr val="accent2"/>
                </a:solidFill>
                <a:sym typeface="Symbol" charset="2"/>
              </a:rPr>
              <a:t>x</a:t>
            </a:r>
            <a:r>
              <a:rPr lang="it-IT" sz="3200" i="1" baseline="-25000">
                <a:solidFill>
                  <a:schemeClr val="accent2"/>
                </a:solidFill>
                <a:sym typeface="Symbol" charset="2"/>
              </a:rPr>
              <a:t>n</a:t>
            </a:r>
            <a:endParaRPr lang="en-US" sz="3200" i="1" baseline="-250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999430" name="Text Box 6"/>
          <p:cNvSpPr txBox="1">
            <a:spLocks noChangeArrowheads="1"/>
          </p:cNvSpPr>
          <p:nvPr/>
        </p:nvSpPr>
        <p:spPr bwMode="auto">
          <a:xfrm>
            <a:off x="4953000" y="48768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>
                <a:solidFill>
                  <a:schemeClr val="accent2"/>
                </a:solidFill>
                <a:sym typeface="Symbol" charset="2"/>
              </a:rPr>
              <a:t>200 &lt; </a:t>
            </a:r>
            <a:r>
              <a:rPr lang="it-IT" sz="2400" i="1">
                <a:solidFill>
                  <a:schemeClr val="accent2"/>
                </a:solidFill>
                <a:sym typeface="Symbol" charset="2"/>
              </a:rPr>
              <a:t>n &lt; </a:t>
            </a:r>
            <a:r>
              <a:rPr lang="it-IT" sz="2400">
                <a:solidFill>
                  <a:schemeClr val="accent2"/>
                </a:solidFill>
                <a:sym typeface="Symbol" charset="2"/>
              </a:rPr>
              <a:t>100000</a:t>
            </a:r>
            <a:endParaRPr lang="en-US" sz="2400">
              <a:solidFill>
                <a:schemeClr val="accent2"/>
              </a:solidFill>
              <a:sym typeface="Symbol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to chaos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EBFDDF-9616-3746-AA69-53747E357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D54629-BFC5-0249-BB4C-80BC72D07E41}" type="slidenum">
              <a:rPr lang="it-IT"/>
              <a:pPr/>
              <a:t>9</a:t>
            </a:fld>
            <a:endParaRPr lang="it-IT"/>
          </a:p>
        </p:txBody>
      </p:sp>
      <p:pic>
        <p:nvPicPr>
          <p:cNvPr id="1024005" name="Picture 5" descr="LogisticCobwebChao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196975"/>
            <a:ext cx="4897437" cy="4897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Another complete view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D315CD-6968-5F4E-9F90-5FBBC0415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D7F3536-89B8-894B-A1B2-F88CCC16251B}" type="slidenum">
              <a:rPr lang="it-IT"/>
              <a:pPr/>
              <a:t>10</a:t>
            </a:fld>
            <a:endParaRPr lang="it-IT"/>
          </a:p>
        </p:txBody>
      </p:sp>
      <p:pic>
        <p:nvPicPr>
          <p:cNvPr id="1026053" name="Picture 5"/>
          <p:cNvPicPr>
            <a:picLocks noChangeAspect="1" noChangeArrowheads="1"/>
          </p:cNvPicPr>
          <p:nvPr/>
        </p:nvPicPr>
        <p:blipFill>
          <a:blip r:embed="rId2"/>
          <a:srcRect t="4056" r="963"/>
          <a:stretch>
            <a:fillRect/>
          </a:stretch>
        </p:blipFill>
        <p:spPr bwMode="auto">
          <a:xfrm>
            <a:off x="288925" y="1062038"/>
            <a:ext cx="8459788" cy="579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Properties of Random Numbers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‘good’ random sequence:</a:t>
            </a:r>
          </a:p>
          <a:p>
            <a:endParaRPr lang="en-US" sz="1800"/>
          </a:p>
          <a:p>
            <a:pPr lvl="1">
              <a:buFontTx/>
              <a:buNone/>
            </a:pPr>
            <a:r>
              <a:rPr lang="en-US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{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baseline="-250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,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baseline="-25000">
                <a:solidFill>
                  <a:schemeClr val="accent2"/>
                </a:solidFill>
                <a:latin typeface="Times New Roman" charset="0"/>
              </a:rPr>
              <a:t>2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, …,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, …}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 </a:t>
            </a:r>
          </a:p>
          <a:p>
            <a:endParaRPr lang="en-US" sz="2000">
              <a:solidFill>
                <a:schemeClr val="accent2"/>
              </a:solidFill>
              <a:latin typeface="Times New Roman" charset="0"/>
            </a:endParaRPr>
          </a:p>
          <a:p>
            <a:r>
              <a:rPr lang="en-US"/>
              <a:t>should be made of elements that are </a:t>
            </a:r>
            <a:r>
              <a:rPr lang="en-US">
                <a:solidFill>
                  <a:schemeClr val="accent2"/>
                </a:solidFill>
              </a:rPr>
              <a:t>independent</a:t>
            </a:r>
            <a:r>
              <a:rPr lang="en-US"/>
              <a:t> and </a:t>
            </a:r>
            <a:r>
              <a:rPr lang="en-US">
                <a:solidFill>
                  <a:schemeClr val="accent2"/>
                </a:solidFill>
              </a:rPr>
              <a:t>identically distributed</a:t>
            </a:r>
            <a:r>
              <a:rPr lang="en-US"/>
              <a:t> (i.i.d.)</a:t>
            </a:r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/>
              <a:t>:</a:t>
            </a:r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/>
              <a:t> </a:t>
            </a:r>
            <a:endParaRPr lang="en-US" sz="2000"/>
          </a:p>
          <a:p>
            <a:endParaRPr lang="en-US" sz="2000"/>
          </a:p>
          <a:p>
            <a:pPr lvl="1"/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P(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i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) = P(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j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), 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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,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j</a:t>
            </a:r>
          </a:p>
          <a:p>
            <a:pPr lvl="1"/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P(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|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3200" baseline="-250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3200" baseline="-250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) = P(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32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), 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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8A0D46-C4A8-5745-A2CE-8AAEB9E31594}" type="slidenum">
              <a:rPr lang="it-IT"/>
              <a:pPr/>
              <a:t>11</a:t>
            </a:fld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(Pseudo-)random generators</a:t>
            </a:r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The standard C function </a:t>
            </a: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drand48</a:t>
            </a:r>
            <a:r>
              <a:rPr lang="en-US" sz="2800"/>
              <a:t> is based on sequences of 48 bit integer numbers</a:t>
            </a:r>
          </a:p>
          <a:p>
            <a:r>
              <a:rPr lang="en-US" sz="2800"/>
              <a:t>The sequence is defined as:</a:t>
            </a:r>
          </a:p>
          <a:p>
            <a:pPr lvl="1">
              <a:buFontTx/>
              <a:buNone/>
            </a:pPr>
            <a:r>
              <a:rPr lang="en-US" sz="2400"/>
              <a:t>      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400" baseline="-25000">
                <a:solidFill>
                  <a:schemeClr val="accent2"/>
                </a:solidFill>
                <a:latin typeface="Times New Roman" charset="0"/>
              </a:rPr>
              <a:t>+1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= 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a x</a:t>
            </a:r>
            <a:r>
              <a:rPr lang="en-US" sz="24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 + c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 mod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m</a:t>
            </a:r>
            <a:r>
              <a:rPr lang="en-US" sz="2400"/>
              <a:t>      </a:t>
            </a:r>
          </a:p>
          <a:p>
            <a:r>
              <a:rPr lang="en-US" sz="2800"/>
              <a:t>where:</a:t>
            </a:r>
          </a:p>
          <a:p>
            <a:pPr lvl="1">
              <a:buFontTx/>
              <a:buNone/>
            </a:pPr>
            <a:r>
              <a:rPr lang="en-US" sz="2400">
                <a:latin typeface="Times New Roman" charset="0"/>
              </a:rPr>
              <a:t>     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m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= 2</a:t>
            </a:r>
            <a:r>
              <a:rPr lang="en-US" sz="2400" baseline="30000">
                <a:solidFill>
                  <a:schemeClr val="accent2"/>
                </a:solidFill>
                <a:latin typeface="Times New Roman" charset="0"/>
              </a:rPr>
              <a:t>48</a:t>
            </a:r>
            <a:endParaRPr lang="en-US" sz="2400">
              <a:solidFill>
                <a:schemeClr val="accent2"/>
              </a:solidFill>
              <a:latin typeface="Times New Roman" charset="0"/>
            </a:endParaRPr>
          </a:p>
          <a:p>
            <a:pPr lvl="1">
              <a:buFontTx/>
              <a:buNone/>
            </a:pP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    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= 25214903917	= 5DEECE66D (hex) </a:t>
            </a:r>
          </a:p>
          <a:p>
            <a:pPr lvl="1">
              <a:buFontTx/>
              <a:buNone/>
            </a:pP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    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c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= 11   		= B (hex)</a:t>
            </a:r>
          </a:p>
          <a:p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man drand48</a:t>
            </a:r>
            <a:r>
              <a:rPr lang="en-US" sz="2800"/>
              <a:t> for further information!</a:t>
            </a:r>
          </a:p>
          <a:p>
            <a:r>
              <a:rPr lang="en-US" sz="2800"/>
              <a:t>Those numbers give a </a:t>
            </a:r>
            <a:r>
              <a:rPr lang="en-US" sz="2800" u="sng"/>
              <a:t>uniform</a:t>
            </a:r>
            <a:r>
              <a:rPr lang="en-US" sz="2800"/>
              <a:t> distribution</a:t>
            </a:r>
            <a:endParaRPr lang="en-US" sz="2800" u="sng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07942D-E3E3-184A-B11E-E87EED41EC6B}" type="slidenum">
              <a:rPr lang="it-IT"/>
              <a:pPr/>
              <a:t>12</a:t>
            </a:fld>
            <a:endParaRPr lang="it-I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Pseudo-random generators</a:t>
            </a:r>
          </a:p>
        </p:txBody>
      </p:sp>
      <p:sp>
        <p:nvSpPr>
          <p:cNvPr id="1002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To convert into a floating-point number, just divide the integer by </a:t>
            </a:r>
            <a:r>
              <a:rPr lang="en-US">
                <a:solidFill>
                  <a:schemeClr val="accent2"/>
                </a:solidFill>
              </a:rPr>
              <a:t>2</a:t>
            </a:r>
            <a:r>
              <a:rPr lang="en-US" baseline="30000">
                <a:solidFill>
                  <a:schemeClr val="accent2"/>
                </a:solidFill>
              </a:rPr>
              <a:t>48</a:t>
            </a:r>
            <a:r>
              <a:rPr lang="en-US"/>
              <a:t>.</a:t>
            </a:r>
          </a:p>
          <a:p>
            <a:r>
              <a:rPr lang="en-US"/>
              <a:t>The result will be uniformly distributed from 0 to 1 (with precision </a:t>
            </a:r>
            <a:r>
              <a:rPr lang="en-US">
                <a:solidFill>
                  <a:schemeClr val="accent2"/>
                </a:solidFill>
              </a:rPr>
              <a:t>1/2</a:t>
            </a:r>
            <a:r>
              <a:rPr lang="en-US" baseline="30000">
                <a:solidFill>
                  <a:schemeClr val="accent2"/>
                </a:solidFill>
              </a:rPr>
              <a:t>48</a:t>
            </a:r>
            <a:r>
              <a:rPr lang="en-US"/>
              <a:t>)</a:t>
            </a:r>
          </a:p>
          <a:p>
            <a:r>
              <a:rPr lang="en-US" sz="2800" b="1">
                <a:solidFill>
                  <a:schemeClr val="accent2"/>
                </a:solidFill>
                <a:latin typeface="Courier New" charset="0"/>
              </a:rPr>
              <a:t>drand48</a:t>
            </a:r>
            <a:r>
              <a:rPr lang="en-US"/>
              <a:t>, </a:t>
            </a:r>
            <a:r>
              <a:rPr lang="en-US" sz="2800" b="1">
                <a:solidFill>
                  <a:schemeClr val="accent2"/>
                </a:solidFill>
                <a:latin typeface="Courier New" charset="0"/>
              </a:rPr>
              <a:t>mrand48</a:t>
            </a:r>
            <a:r>
              <a:rPr lang="en-US"/>
              <a:t>, </a:t>
            </a:r>
            <a:r>
              <a:rPr lang="en-US" sz="2800" b="1">
                <a:solidFill>
                  <a:schemeClr val="accent2"/>
                </a:solidFill>
                <a:latin typeface="Courier New" charset="0"/>
              </a:rPr>
              <a:t>lrand48</a:t>
            </a:r>
            <a:r>
              <a:rPr lang="en-US"/>
              <a:t> return random numbers with different precision using a sufficiently large number of bits from the main integer sequence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E09ED6-2CAC-F74A-A699-08AE38ECC2A1}" type="slidenum">
              <a:rPr lang="it-IT"/>
              <a:pPr/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Random generators in ROOT</a:t>
            </a:r>
          </a:p>
        </p:txBody>
      </p:sp>
      <p:sp>
        <p:nvSpPr>
          <p:cNvPr id="1020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TRandom </a:t>
            </a:r>
            <a:r>
              <a:rPr lang="en-US">
                <a:solidFill>
                  <a:srgbClr val="CC0066"/>
                </a:solidFill>
              </a:rPr>
              <a:t>(low period: 10</a:t>
            </a:r>
            <a:r>
              <a:rPr lang="en-US" baseline="30000">
                <a:solidFill>
                  <a:srgbClr val="CC0066"/>
                </a:solidFill>
              </a:rPr>
              <a:t>9</a:t>
            </a:r>
            <a:r>
              <a:rPr lang="en-US">
                <a:solidFill>
                  <a:srgbClr val="CC0066"/>
                </a:solidFill>
              </a:rPr>
              <a:t>)</a:t>
            </a:r>
          </a:p>
          <a:p>
            <a:r>
              <a:rPr lang="en-US"/>
              <a:t>TRandom1 (‘</a:t>
            </a:r>
            <a:r>
              <a:rPr lang="en-US">
                <a:solidFill>
                  <a:schemeClr val="accent2"/>
                </a:solidFill>
              </a:rPr>
              <a:t>Ranlux</a:t>
            </a:r>
            <a:r>
              <a:rPr lang="en-US"/>
              <a:t>’, F.James)</a:t>
            </a:r>
            <a:endParaRPr lang="en-US">
              <a:solidFill>
                <a:srgbClr val="CC0066"/>
              </a:solidFill>
            </a:endParaRPr>
          </a:p>
          <a:p>
            <a:r>
              <a:rPr lang="en-US"/>
              <a:t>TRandom2 (period: 10</a:t>
            </a:r>
            <a:r>
              <a:rPr lang="en-US" baseline="30000"/>
              <a:t>26</a:t>
            </a:r>
            <a:r>
              <a:rPr lang="en-US"/>
              <a:t>)</a:t>
            </a:r>
          </a:p>
          <a:p>
            <a:r>
              <a:rPr lang="en-US"/>
              <a:t>TRandom3 (period: 2</a:t>
            </a:r>
            <a:r>
              <a:rPr lang="en-US" baseline="30000"/>
              <a:t>19937</a:t>
            </a:r>
            <a:r>
              <a:rPr lang="en-US">
                <a:latin typeface="Symbol" charset="2"/>
              </a:rPr>
              <a:t>-</a:t>
            </a:r>
            <a:r>
              <a:rPr lang="en-US"/>
              <a:t>1)</a:t>
            </a:r>
          </a:p>
          <a:p>
            <a:r>
              <a:rPr lang="en-US"/>
              <a:t>ROOT::Math generators</a:t>
            </a:r>
          </a:p>
          <a:p>
            <a:pPr lvl="1"/>
            <a:r>
              <a:rPr lang="en-US"/>
              <a:t>GSL based, relatively new</a:t>
            </a:r>
          </a:p>
          <a:p>
            <a:pPr lvl="1"/>
            <a:endParaRPr lang="en-US"/>
          </a:p>
          <a:p>
            <a:r>
              <a:rPr lang="en-US">
                <a:solidFill>
                  <a:srgbClr val="5F5F5F"/>
                </a:solidFill>
              </a:rPr>
              <a:t>See dedicated slides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CDAFE1-19BD-8E45-917D-89874314B0E7}" type="slidenum">
              <a:rPr lang="it-IT"/>
              <a:pPr/>
              <a:t>14</a:t>
            </a:fld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</a:t>
            </a:r>
          </a:p>
        </p:txBody>
      </p:sp>
      <p:sp>
        <p:nvSpPr>
          <p:cNvPr id="10035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280799" cy="4970462"/>
          </a:xfrm>
        </p:spPr>
        <p:txBody>
          <a:bodyPr/>
          <a:lstStyle/>
          <a:p>
            <a:r>
              <a:rPr lang="en-US" sz="2800" dirty="0"/>
              <a:t>Within precision, the distribution is uniform (flat)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323D99-E6AD-E849-9582-1E4EDDD5DEA9}" type="slidenum">
              <a:rPr lang="it-IT"/>
              <a:pPr/>
              <a:t>15</a:t>
            </a:fld>
            <a:endParaRPr lang="it-IT"/>
          </a:p>
        </p:txBody>
      </p:sp>
      <p:pic>
        <p:nvPicPr>
          <p:cNvPr id="1003524" name="Picture 4"/>
          <p:cNvPicPr>
            <a:picLocks noChangeAspect="1" noChangeArrowheads="1"/>
          </p:cNvPicPr>
          <p:nvPr/>
        </p:nvPicPr>
        <p:blipFill>
          <a:blip r:embed="rId2"/>
          <a:srcRect l="1315" t="10207" r="6580" b="5582"/>
          <a:stretch>
            <a:fillRect/>
          </a:stretch>
        </p:blipFill>
        <p:spPr bwMode="auto">
          <a:xfrm>
            <a:off x="4419600" y="1219200"/>
            <a:ext cx="4572000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3525" name="Text Box 5"/>
          <p:cNvSpPr txBox="1">
            <a:spLocks noChangeArrowheads="1"/>
          </p:cNvSpPr>
          <p:nvPr/>
        </p:nvSpPr>
        <p:spPr bwMode="auto">
          <a:xfrm>
            <a:off x="6934200" y="5562600"/>
            <a:ext cx="1924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chemeClr val="accent2"/>
                </a:solidFill>
              </a:rPr>
              <a:t>r</a:t>
            </a:r>
            <a:r>
              <a:rPr lang="it-IT" sz="2000">
                <a:solidFill>
                  <a:schemeClr val="accent2"/>
                </a:solidFill>
              </a:rPr>
              <a:t> = </a:t>
            </a:r>
            <a:r>
              <a:rPr lang="it-IT" sz="2000" b="1">
                <a:solidFill>
                  <a:schemeClr val="accent2"/>
                </a:solidFill>
                <a:latin typeface="Courier New" charset="0"/>
              </a:rPr>
              <a:t>drand48()</a:t>
            </a:r>
            <a:endParaRPr lang="en-US" sz="20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1003526" name="Text Box 6"/>
          <p:cNvSpPr txBox="1">
            <a:spLocks noChangeArrowheads="1"/>
          </p:cNvSpPr>
          <p:nvPr/>
        </p:nvSpPr>
        <p:spPr bwMode="auto">
          <a:xfrm rot="-5374093">
            <a:off x="3702050" y="1624013"/>
            <a:ext cx="99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it-IT" sz="2400" i="1">
                <a:solidFill>
                  <a:schemeClr val="accent2"/>
                </a:solidFill>
                <a:sym typeface="Symbol" charset="2"/>
              </a:rPr>
              <a:t>n </a:t>
            </a:r>
            <a:r>
              <a:rPr lang="it-IT" sz="2400">
                <a:solidFill>
                  <a:schemeClr val="accent2"/>
                </a:solidFill>
                <a:sym typeface="Symbol" charset="2"/>
              </a:rPr>
              <a:t>/ </a:t>
            </a:r>
            <a:r>
              <a:rPr lang="it-IT" sz="2400" i="1">
                <a:solidFill>
                  <a:schemeClr val="accent2"/>
                </a:solidFill>
              </a:rPr>
              <a:t>r</a:t>
            </a:r>
            <a:endParaRPr lang="en-US" sz="2400" i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 uniform sequences</a:t>
            </a:r>
          </a:p>
        </p:txBody>
      </p:sp>
      <p:sp>
        <p:nvSpPr>
          <p:cNvPr id="1004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In order to obtain a Gaussian distribution: average many numbers with any limited distribution </a:t>
            </a:r>
          </a:p>
          <a:p>
            <a:pPr lvl="1">
              <a:lnSpc>
                <a:spcPct val="90000"/>
              </a:lnSpc>
            </a:pPr>
            <a:r>
              <a:rPr lang="en-US"/>
              <a:t>Central limit theorem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2">
              <a:lnSpc>
                <a:spcPct val="90000"/>
              </a:lnSpc>
              <a:buFontTx/>
              <a:buNone/>
            </a:pPr>
            <a:r>
              <a:rPr lang="en-US" b="1">
                <a:solidFill>
                  <a:schemeClr val="accent2"/>
                </a:solidFill>
                <a:latin typeface="Courier New" charset="0"/>
              </a:rPr>
              <a:t>r = 0;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b="1">
                <a:solidFill>
                  <a:schemeClr val="accent2"/>
                </a:solidFill>
                <a:latin typeface="Courier New" charset="0"/>
              </a:rPr>
              <a:t>for ( int i = 0; i &lt; n; i++ )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b="1">
                <a:solidFill>
                  <a:schemeClr val="accent2"/>
                </a:solidFill>
                <a:latin typeface="Courier New" charset="0"/>
              </a:rPr>
              <a:t>    r += drand48();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b="1">
                <a:solidFill>
                  <a:schemeClr val="accent2"/>
                </a:solidFill>
                <a:latin typeface="Courier New" charset="0"/>
              </a:rPr>
              <a:t>r /= n;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CC0066"/>
                </a:solidFill>
              </a:rPr>
              <a:t>Works, but inefficient!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E527E6-A0E6-5445-8D9C-95A63FCFC311}" type="slidenum">
              <a:rPr lang="it-IT"/>
              <a:pPr/>
              <a:t>16</a:t>
            </a:fld>
            <a:endParaRPr lang="it-I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 of   </a:t>
            </a:r>
            <a:r>
              <a:rPr lang="en-US" baseline="30000"/>
              <a:t>1</a:t>
            </a:r>
            <a:r>
              <a:rPr lang="en-US"/>
              <a:t>/</a:t>
            </a:r>
            <a:r>
              <a:rPr lang="en-US" i="1" baseline="-25000"/>
              <a:t>n</a:t>
            </a:r>
            <a:r>
              <a:rPr lang="en-US" sz="4400">
                <a:sym typeface="Symbol" charset="2"/>
              </a:rPr>
              <a:t></a:t>
            </a:r>
            <a:r>
              <a:rPr lang="en-US" i="1" baseline="-25000">
                <a:sym typeface="Symbol" charset="2"/>
              </a:rPr>
              <a:t>i</a:t>
            </a:r>
            <a:r>
              <a:rPr lang="en-US" baseline="-25000">
                <a:sym typeface="Symbol" charset="2"/>
              </a:rPr>
              <a:t>=1,</a:t>
            </a:r>
            <a:r>
              <a:rPr lang="en-US" i="1" baseline="-25000">
                <a:sym typeface="Symbol" charset="2"/>
              </a:rPr>
              <a:t>n</a:t>
            </a:r>
            <a:r>
              <a:rPr lang="en-US" i="1">
                <a:sym typeface="Symbol" charset="2"/>
              </a:rPr>
              <a:t> r</a:t>
            </a:r>
            <a:r>
              <a:rPr lang="en-US" i="1" baseline="-25000">
                <a:sym typeface="Symbol" charset="2"/>
              </a:rPr>
              <a:t>i</a:t>
            </a:r>
            <a:endParaRPr lang="en-US" i="1" baseline="-25000"/>
          </a:p>
        </p:txBody>
      </p:sp>
      <p:sp>
        <p:nvSpPr>
          <p:cNvPr id="5" name="Segnaposto data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380848-492B-6D43-A9AF-4EA879835A76}" type="slidenum">
              <a:rPr lang="it-IT"/>
              <a:pPr/>
              <a:t>17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1449313-2492-A24F-8B80-695BE5C78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912" y="976238"/>
            <a:ext cx="4460275" cy="531771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with true Gaussians</a:t>
            </a:r>
          </a:p>
        </p:txBody>
      </p:sp>
      <p:sp>
        <p:nvSpPr>
          <p:cNvPr id="4" name="Segnaposto data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2F7788-6BBE-B144-952E-2A248DD22E90}" type="slidenum">
              <a:rPr lang="it-IT"/>
              <a:pPr/>
              <a:t>18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28B83F6-50DC-8D45-83FF-F1A687A62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893876" y="-84919"/>
            <a:ext cx="5076618" cy="74959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Generate a known PDF</a:t>
            </a:r>
          </a:p>
        </p:txBody>
      </p:sp>
      <p:sp>
        <p:nvSpPr>
          <p:cNvPr id="10076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8"/>
            <a:ext cx="3598168" cy="4970462"/>
          </a:xfrm>
        </p:spPr>
        <p:txBody>
          <a:bodyPr/>
          <a:lstStyle/>
          <a:p>
            <a:r>
              <a:rPr lang="en-US" sz="2400" dirty="0"/>
              <a:t>Given a PDF: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Its cumulative distribution is defined as: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E56DEE4-8FE7-E84F-8993-5CA9FCD79E89}" type="slidenum">
              <a:rPr lang="it-IT"/>
              <a:pPr/>
              <a:t>19</a:t>
            </a:fld>
            <a:endParaRPr lang="it-IT"/>
          </a:p>
        </p:txBody>
      </p:sp>
      <p:graphicFrame>
        <p:nvGraphicFramePr>
          <p:cNvPr id="1007620" name="Object 4"/>
          <p:cNvGraphicFramePr>
            <a:graphicFrameLocks noChangeAspect="1"/>
          </p:cNvGraphicFramePr>
          <p:nvPr/>
        </p:nvGraphicFramePr>
        <p:xfrm>
          <a:off x="1763713" y="1557338"/>
          <a:ext cx="1549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630" name="Equation" r:id="rId3" imgW="685800" imgH="393480" progId="Equation.3">
                  <p:embed/>
                </p:oleObj>
              </mc:Choice>
              <mc:Fallback>
                <p:oleObj name="Equation" r:id="rId3" imgW="6858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557338"/>
                        <a:ext cx="15494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7621" name="Object 5"/>
          <p:cNvGraphicFramePr>
            <a:graphicFrameLocks noChangeAspect="1"/>
          </p:cNvGraphicFramePr>
          <p:nvPr/>
        </p:nvGraphicFramePr>
        <p:xfrm>
          <a:off x="1403350" y="4292600"/>
          <a:ext cx="2525713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631" name="Equation" r:id="rId5" imgW="1117440" imgH="469800" progId="Equation.3">
                  <p:embed/>
                </p:oleObj>
              </mc:Choice>
              <mc:Fallback>
                <p:oleObj name="Equation" r:id="rId5" imgW="1117440" imgH="469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292600"/>
                        <a:ext cx="2525713" cy="1062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7622" name="Picture 6"/>
          <p:cNvPicPr>
            <a:picLocks noChangeAspect="1" noChangeArrowheads="1"/>
          </p:cNvPicPr>
          <p:nvPr/>
        </p:nvPicPr>
        <p:blipFill>
          <a:blip r:embed="rId7"/>
          <a:srcRect l="1128" t="13368" r="8603" b="6427"/>
          <a:stretch>
            <a:fillRect/>
          </a:stretch>
        </p:blipFill>
        <p:spPr bwMode="auto">
          <a:xfrm>
            <a:off x="4495800" y="1524000"/>
            <a:ext cx="426720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Inverting the cumulative</a:t>
            </a:r>
          </a:p>
        </p:txBody>
      </p:sp>
      <p:sp>
        <p:nvSpPr>
          <p:cNvPr id="1008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If the inverse of the cumulative distribution is known (or easily computable numerically) a variable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/>
              <a:t> defined as: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x = F</a:t>
            </a:r>
            <a:r>
              <a:rPr lang="en-US" sz="3200" baseline="300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3200" baseline="300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i="1"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/>
              <a:t>is distributed according to the PDF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/>
              <a:t> if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/>
              <a:t> is uniformly distributed between </a:t>
            </a:r>
            <a:r>
              <a:rPr lang="en-US">
                <a:latin typeface="Times New Roman" charset="0"/>
              </a:rPr>
              <a:t>0</a:t>
            </a:r>
            <a:r>
              <a:rPr lang="en-US"/>
              <a:t> and </a:t>
            </a:r>
            <a:r>
              <a:rPr lang="en-US">
                <a:latin typeface="Times New Roman" charset="0"/>
              </a:rPr>
              <a:t>1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549603-A65E-7741-A1BE-83DC8B3C7807}" type="slidenum">
              <a:rPr lang="it-IT"/>
              <a:pPr/>
              <a:t>20</a:t>
            </a:fld>
            <a:endParaRPr lang="it-I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Demonstration</a:t>
            </a:r>
          </a:p>
        </p:txBody>
      </p:sp>
      <p:sp>
        <p:nvSpPr>
          <p:cNvPr id="10096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As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/>
              <a:t>, then: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hence: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If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/>
              <a:t> has a uniform distribution, then </a:t>
            </a:r>
            <a:br>
              <a:rPr lang="en-US"/>
            </a:br>
            <a:r>
              <a:rPr lang="en-US">
                <a:solidFill>
                  <a:schemeClr val="accent2"/>
                </a:solidFill>
                <a:latin typeface="Times New Roman" charset="0"/>
              </a:rPr>
              <a:t>d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P/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d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 = 1</a:t>
            </a:r>
            <a:r>
              <a:rPr lang="en-US"/>
              <a:t>, hence 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d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P/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d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>
                <a:latin typeface="Times New Roman" charset="0"/>
              </a:rPr>
              <a:t>  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FE6935-695E-9543-B529-A7A216A7033D}" type="slidenum">
              <a:rPr lang="it-IT"/>
              <a:pPr/>
              <a:t>21</a:t>
            </a:fld>
            <a:endParaRPr lang="it-IT"/>
          </a:p>
        </p:txBody>
      </p:sp>
      <p:graphicFrame>
        <p:nvGraphicFramePr>
          <p:cNvPr id="1009668" name="Object 4"/>
          <p:cNvGraphicFramePr>
            <a:graphicFrameLocks noChangeAspect="1"/>
          </p:cNvGraphicFramePr>
          <p:nvPr/>
        </p:nvGraphicFramePr>
        <p:xfrm>
          <a:off x="2606675" y="1981200"/>
          <a:ext cx="33210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678" name="Equation" r:id="rId3" imgW="1307880" imgH="393480" progId="Equation.3">
                  <p:embed/>
                </p:oleObj>
              </mc:Choice>
              <mc:Fallback>
                <p:oleObj name="Equation" r:id="rId3" imgW="13078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1981200"/>
                        <a:ext cx="3321050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9669" name="Object 5"/>
          <p:cNvGraphicFramePr>
            <a:graphicFrameLocks noChangeAspect="1"/>
          </p:cNvGraphicFramePr>
          <p:nvPr/>
        </p:nvGraphicFramePr>
        <p:xfrm>
          <a:off x="3140075" y="3429000"/>
          <a:ext cx="22891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679" name="Equation" r:id="rId5" imgW="901440" imgH="393480" progId="Equation.3">
                  <p:embed/>
                </p:oleObj>
              </mc:Choice>
              <mc:Fallback>
                <p:oleObj name="Equation" r:id="rId5" imgW="90144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3429000"/>
                        <a:ext cx="228917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1010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Exponential distribution:</a:t>
            </a:r>
          </a:p>
          <a:p>
            <a:r>
              <a:rPr lang="en-US" sz="2800"/>
              <a:t>Normalization:</a:t>
            </a:r>
          </a:p>
          <a:p>
            <a:pPr lvl="1"/>
            <a:endParaRPr lang="en-US" sz="240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7F04C1-3068-DA4F-9A4E-09739570B8DE}" type="slidenum">
              <a:rPr lang="it-IT"/>
              <a:pPr/>
              <a:t>22</a:t>
            </a:fld>
            <a:endParaRPr lang="it-IT"/>
          </a:p>
        </p:txBody>
      </p:sp>
      <p:graphicFrame>
        <p:nvGraphicFramePr>
          <p:cNvPr id="1010692" name="Object 4"/>
          <p:cNvGraphicFramePr>
            <a:graphicFrameLocks noChangeAspect="1"/>
          </p:cNvGraphicFramePr>
          <p:nvPr/>
        </p:nvGraphicFramePr>
        <p:xfrm>
          <a:off x="6172200" y="1219200"/>
          <a:ext cx="208915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712" name="Equation" r:id="rId3" imgW="1143000" imgH="393480" progId="Equation.3">
                  <p:embed/>
                </p:oleObj>
              </mc:Choice>
              <mc:Fallback>
                <p:oleObj name="Equation" r:id="rId3" imgW="11430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219200"/>
                        <a:ext cx="2089150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0693" name="Object 5"/>
          <p:cNvGraphicFramePr>
            <a:graphicFrameLocks noChangeAspect="1"/>
          </p:cNvGraphicFramePr>
          <p:nvPr/>
        </p:nvGraphicFramePr>
        <p:xfrm>
          <a:off x="3810000" y="2057400"/>
          <a:ext cx="4432300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713" name="Equation" r:id="rId5" imgW="2425680" imgH="787320" progId="Equation.3">
                  <p:embed/>
                </p:oleObj>
              </mc:Choice>
              <mc:Fallback>
                <p:oleObj name="Equation" r:id="rId5" imgW="2425680" imgH="7873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057400"/>
                        <a:ext cx="4432300" cy="1439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0694" name="Object 6"/>
          <p:cNvGraphicFramePr>
            <a:graphicFrameLocks noChangeAspect="1"/>
          </p:cNvGraphicFramePr>
          <p:nvPr/>
        </p:nvGraphicFramePr>
        <p:xfrm>
          <a:off x="990600" y="3733800"/>
          <a:ext cx="4899025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714" name="Equation" r:id="rId7" imgW="2679480" imgH="1130040" progId="Equation.3">
                  <p:embed/>
                </p:oleObj>
              </mc:Choice>
              <mc:Fallback>
                <p:oleObj name="Equation" r:id="rId7" imgW="2679480" imgH="1130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733800"/>
                        <a:ext cx="4899025" cy="206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0695" name="Object 7"/>
          <p:cNvGraphicFramePr>
            <a:graphicFrameLocks noChangeAspect="1"/>
          </p:cNvGraphicFramePr>
          <p:nvPr/>
        </p:nvGraphicFramePr>
        <p:xfrm>
          <a:off x="6019800" y="5073650"/>
          <a:ext cx="262255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715" name="Equation" r:id="rId9" imgW="1434960" imgH="393480" progId="Equation.3">
                  <p:embed/>
                </p:oleObj>
              </mc:Choice>
              <mc:Fallback>
                <p:oleObj name="Equation" r:id="rId9" imgW="14349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073650"/>
                        <a:ext cx="262255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0696" name="Text Box 8"/>
          <p:cNvSpPr txBox="1">
            <a:spLocks noChangeArrowheads="1"/>
          </p:cNvSpPr>
          <p:nvPr/>
        </p:nvSpPr>
        <p:spPr bwMode="auto">
          <a:xfrm>
            <a:off x="6300788" y="3644900"/>
            <a:ext cx="24653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1</a:t>
            </a:r>
            <a:r>
              <a:rPr lang="en-US" sz="20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000" i="1">
                <a:solidFill>
                  <a:schemeClr val="accent2"/>
                </a:solidFill>
              </a:rPr>
              <a:t>r</a:t>
            </a:r>
            <a:r>
              <a:rPr lang="en-US" sz="200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and </a:t>
            </a:r>
            <a:r>
              <a:rPr lang="en-US" sz="2000" i="1">
                <a:solidFill>
                  <a:schemeClr val="accent2"/>
                </a:solidFill>
              </a:rPr>
              <a:t>r</a:t>
            </a:r>
            <a:r>
              <a:rPr lang="en-US" sz="2000">
                <a:latin typeface="Arial" charset="0"/>
              </a:rPr>
              <a:t> have both </a:t>
            </a:r>
            <a:br>
              <a:rPr lang="en-US" sz="2000">
                <a:latin typeface="Arial" charset="0"/>
              </a:rPr>
            </a:br>
            <a:r>
              <a:rPr lang="en-US" sz="2000">
                <a:latin typeface="Arial" charset="0"/>
              </a:rPr>
              <a:t>uniform distribution </a:t>
            </a:r>
            <a:br>
              <a:rPr lang="en-US" sz="2000">
                <a:latin typeface="Arial" charset="0"/>
              </a:rPr>
            </a:br>
            <a:r>
              <a:rPr lang="en-US" sz="2000">
                <a:latin typeface="Arial" charset="0"/>
              </a:rPr>
              <a:t>between 0 and 1</a:t>
            </a:r>
          </a:p>
        </p:txBody>
      </p:sp>
      <p:sp>
        <p:nvSpPr>
          <p:cNvPr id="1010697" name="AutoShape 9"/>
          <p:cNvSpPr>
            <a:spLocks noChangeArrowheads="1"/>
          </p:cNvSpPr>
          <p:nvPr/>
        </p:nvSpPr>
        <p:spPr bwMode="auto">
          <a:xfrm>
            <a:off x="8229600" y="47244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>
              <a:alpha val="3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Generate uniformly over a sphere</a:t>
            </a:r>
          </a:p>
        </p:txBody>
      </p:sp>
      <p:sp>
        <p:nvSpPr>
          <p:cNvPr id="1012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Generate </a:t>
            </a:r>
            <a:r>
              <a:rPr lang="en-US" sz="2400">
                <a:sym typeface="Symbol" charset="2"/>
              </a:rPr>
              <a:t> and .</a:t>
            </a:r>
          </a:p>
          <a:p>
            <a:endParaRPr lang="en-US" sz="2400">
              <a:sym typeface="Symbol" charset="2"/>
            </a:endParaRPr>
          </a:p>
          <a:p>
            <a:endParaRPr lang="en-US" sz="2400">
              <a:sym typeface="Symbol" charset="2"/>
            </a:endParaRPr>
          </a:p>
          <a:p>
            <a:endParaRPr lang="en-US" sz="2400">
              <a:sym typeface="Symbol" charset="2"/>
            </a:endParaRPr>
          </a:p>
          <a:p>
            <a:endParaRPr lang="en-US" sz="2400">
              <a:sym typeface="Symbol" charset="2"/>
            </a:endParaRPr>
          </a:p>
          <a:p>
            <a:r>
              <a:rPr lang="en-US" sz="2400">
                <a:sym typeface="Symbol" charset="2"/>
              </a:rPr>
              <a:t>Factorize the PDF: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852FCC-0F4B-C34B-8BC6-D0C8BAC81848}" type="slidenum">
              <a:rPr lang="it-IT"/>
              <a:pPr/>
              <a:t>23</a:t>
            </a:fld>
            <a:endParaRPr lang="it-IT"/>
          </a:p>
        </p:txBody>
      </p:sp>
      <p:pic>
        <p:nvPicPr>
          <p:cNvPr id="1012743" name="Picture 7" descr="sf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371600"/>
            <a:ext cx="2286000" cy="2286000"/>
          </a:xfrm>
          <a:prstGeom prst="rect">
            <a:avLst/>
          </a:prstGeom>
          <a:noFill/>
        </p:spPr>
      </p:pic>
      <p:pic>
        <p:nvPicPr>
          <p:cNvPr id="101274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1660525"/>
            <a:ext cx="32400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1274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7613" y="2525713"/>
            <a:ext cx="28051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12747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55763" y="3933825"/>
            <a:ext cx="590550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12748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32025" y="4652963"/>
            <a:ext cx="4752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12751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188" y="5445125"/>
            <a:ext cx="792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Generating Gaussian numbers</a:t>
            </a:r>
          </a:p>
        </p:txBody>
      </p:sp>
      <p:sp>
        <p:nvSpPr>
          <p:cNvPr id="1030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Gaussian cumulative not easily invertible (erf)</a:t>
            </a:r>
          </a:p>
          <a:p>
            <a:r>
              <a:rPr lang="en-US" sz="2000"/>
              <a:t>Solution: </a:t>
            </a:r>
          </a:p>
          <a:p>
            <a:pPr lvl="1"/>
            <a:r>
              <a:rPr lang="en-US" sz="1800"/>
              <a:t>Generate simultaneously two independently Gaussian numbers </a:t>
            </a:r>
          </a:p>
          <a:p>
            <a:r>
              <a:rPr lang="en-US" sz="2000"/>
              <a:t>From the inversion of 2D radial cumulative function:</a:t>
            </a:r>
            <a:r>
              <a:rPr lang="en-US" sz="2000">
                <a:solidFill>
                  <a:schemeClr val="accent2"/>
                </a:solidFill>
              </a:rPr>
              <a:t> </a:t>
            </a:r>
          </a:p>
          <a:p>
            <a:endParaRPr lang="en-US" sz="2000">
              <a:solidFill>
                <a:schemeClr val="accent2"/>
              </a:solidFill>
            </a:endParaRPr>
          </a:p>
          <a:p>
            <a:endParaRPr lang="en-US" sz="2000">
              <a:solidFill>
                <a:schemeClr val="accent2"/>
              </a:solidFill>
            </a:endParaRPr>
          </a:p>
          <a:p>
            <a:endParaRPr lang="en-US" sz="2000">
              <a:solidFill>
                <a:schemeClr val="accent2"/>
              </a:solidFill>
            </a:endParaRPr>
          </a:p>
          <a:p>
            <a:r>
              <a:rPr lang="en-US" sz="2000">
                <a:solidFill>
                  <a:schemeClr val="accent2"/>
                </a:solidFill>
              </a:rPr>
              <a:t>Box-Muller</a:t>
            </a:r>
            <a:r>
              <a:rPr lang="en-US" sz="2000"/>
              <a:t> transformation: </a:t>
            </a:r>
          </a:p>
          <a:p>
            <a:pPr lvl="1"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	</a:t>
            </a:r>
          </a:p>
          <a:p>
            <a:pPr lvl="1"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	float r = sqrt(-2*log(drand48());</a:t>
            </a:r>
          </a:p>
          <a:p>
            <a:pPr lvl="1"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	float phi = 2*pi*drand48();</a:t>
            </a:r>
          </a:p>
          <a:p>
            <a:pPr lvl="1"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	float y1 = r*cos(phi), y2 = r*sin(phi); </a:t>
            </a:r>
          </a:p>
          <a:p>
            <a:pPr>
              <a:buFontTx/>
              <a:buNone/>
            </a:pPr>
            <a:endParaRPr lang="en-US" sz="2000"/>
          </a:p>
          <a:p>
            <a:r>
              <a:rPr lang="en-US" sz="2000"/>
              <a:t>Other faster alternative are available (e.g.: Ziggurat)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2A95EF-9766-F044-BCE9-A55B73D8D34A}" type="slidenum">
              <a:rPr lang="it-IT"/>
              <a:pPr/>
              <a:t>24</a:t>
            </a:fld>
            <a:endParaRPr lang="it-IT"/>
          </a:p>
        </p:txBody>
      </p:sp>
      <p:pic>
        <p:nvPicPr>
          <p:cNvPr id="1030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2708275"/>
            <a:ext cx="489743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Hit or miss</a:t>
            </a:r>
            <a:r>
              <a:rPr lang="en-US"/>
              <a:t> Monte Carlo</a:t>
            </a:r>
          </a:p>
        </p:txBody>
      </p:sp>
      <p:sp>
        <p:nvSpPr>
          <p:cNvPr id="10137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28625" indent="-428625">
              <a:lnSpc>
                <a:spcPct val="90000"/>
              </a:lnSpc>
            </a:pPr>
            <a:r>
              <a:rPr lang="en-US" sz="2400"/>
              <a:t>Reproduce a generic distribution: </a:t>
            </a:r>
          </a:p>
          <a:p>
            <a:pPr marL="428625" indent="-428625">
              <a:lnSpc>
                <a:spcPct val="90000"/>
              </a:lnSpc>
            </a:pPr>
            <a:endParaRPr lang="en-US" sz="1600"/>
          </a:p>
          <a:p>
            <a:pPr marL="428625" indent="-428625">
              <a:lnSpc>
                <a:spcPct val="90000"/>
              </a:lnSpc>
            </a:pPr>
            <a:endParaRPr lang="en-US" sz="1600"/>
          </a:p>
          <a:p>
            <a:pPr marL="428625" indent="-428625">
              <a:lnSpc>
                <a:spcPct val="90000"/>
              </a:lnSpc>
              <a:buFontTx/>
              <a:buAutoNum type="arabicPeriod"/>
            </a:pPr>
            <a:r>
              <a:rPr lang="en-US" sz="2000" i="1"/>
              <a:t>Extract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/>
              <a:t> flat from </a:t>
            </a:r>
            <a:r>
              <a:rPr lang="en-US" sz="2000" i="1">
                <a:solidFill>
                  <a:srgbClr val="FF3300"/>
                </a:solidFill>
                <a:latin typeface="Times New Roman" charset="0"/>
              </a:rPr>
              <a:t>a</a:t>
            </a:r>
            <a:r>
              <a:rPr lang="en-US" sz="2000"/>
              <a:t> to </a:t>
            </a:r>
            <a:r>
              <a:rPr lang="en-US" sz="2000" i="1">
                <a:solidFill>
                  <a:srgbClr val="FF3300"/>
                </a:solidFill>
                <a:latin typeface="Times New Roman" charset="0"/>
              </a:rPr>
              <a:t>b</a:t>
            </a:r>
          </a:p>
          <a:p>
            <a:pPr marL="428625" indent="-428625">
              <a:lnSpc>
                <a:spcPct val="90000"/>
              </a:lnSpc>
              <a:buFontTx/>
              <a:buAutoNum type="arabicPeriod"/>
            </a:pPr>
            <a:r>
              <a:rPr lang="en-US" sz="2000"/>
              <a:t>Compute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f = f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 marL="428625" indent="-428625">
              <a:lnSpc>
                <a:spcPct val="90000"/>
              </a:lnSpc>
              <a:buFontTx/>
              <a:buAutoNum type="arabicPeriod"/>
            </a:pPr>
            <a:r>
              <a:rPr lang="en-US" sz="2000"/>
              <a:t>Extract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 sz="2000"/>
              <a:t> from </a:t>
            </a:r>
            <a:r>
              <a:rPr lang="en-US" sz="2000">
                <a:latin typeface="Times New Roman" charset="0"/>
              </a:rPr>
              <a:t>0</a:t>
            </a:r>
            <a:r>
              <a:rPr lang="en-US" sz="2000"/>
              <a:t> to </a:t>
            </a:r>
            <a:r>
              <a:rPr lang="en-US" sz="2000" i="1">
                <a:solidFill>
                  <a:srgbClr val="FF3300"/>
                </a:solidFill>
                <a:latin typeface="Times New Roman" charset="0"/>
              </a:rPr>
              <a:t>m</a:t>
            </a:r>
            <a:r>
              <a:rPr lang="en-US" sz="2000"/>
              <a:t>,</a:t>
            </a:r>
            <a:br>
              <a:rPr lang="en-US" sz="2000"/>
            </a:br>
            <a:r>
              <a:rPr lang="en-US" sz="2000"/>
              <a:t>where </a:t>
            </a:r>
            <a:r>
              <a:rPr lang="en-US" sz="2000" i="1">
                <a:solidFill>
                  <a:srgbClr val="FF3300"/>
                </a:solidFill>
                <a:latin typeface="Times New Roman" charset="0"/>
              </a:rPr>
              <a:t>m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 m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ax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)</a:t>
            </a:r>
            <a:endParaRPr lang="en-US" sz="2000" i="1">
              <a:solidFill>
                <a:schemeClr val="accent2"/>
              </a:solidFill>
              <a:latin typeface="Times New Roman" charset="0"/>
            </a:endParaRPr>
          </a:p>
          <a:p>
            <a:pPr marL="428625" indent="-428625">
              <a:lnSpc>
                <a:spcPct val="90000"/>
              </a:lnSpc>
              <a:buFontTx/>
              <a:buAutoNum type="arabicPeriod"/>
            </a:pPr>
            <a:r>
              <a:rPr lang="en-US" sz="2000"/>
              <a:t>If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r &gt; f</a:t>
            </a:r>
            <a:r>
              <a:rPr lang="en-US" sz="2000">
                <a:latin typeface="Times New Roman" charset="0"/>
              </a:rPr>
              <a:t> </a:t>
            </a:r>
            <a:r>
              <a:rPr lang="en-US" sz="2000"/>
              <a:t>repeat extraction, </a:t>
            </a:r>
            <a:br>
              <a:rPr lang="en-US" sz="2000"/>
            </a:br>
            <a:r>
              <a:rPr lang="en-US" sz="2000"/>
              <a:t>if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r &lt; f</a:t>
            </a:r>
            <a:r>
              <a:rPr lang="en-US" sz="2000"/>
              <a:t> accept</a:t>
            </a:r>
          </a:p>
          <a:p>
            <a:pPr marL="428625" indent="-428625">
              <a:lnSpc>
                <a:spcPct val="90000"/>
              </a:lnSpc>
              <a:buFontTx/>
              <a:buAutoNum type="arabicPeriod"/>
            </a:pPr>
            <a:endParaRPr lang="en-US" sz="2000"/>
          </a:p>
          <a:p>
            <a:pPr marL="428625" indent="-428625">
              <a:lnSpc>
                <a:spcPct val="90000"/>
              </a:lnSpc>
            </a:pPr>
            <a:r>
              <a:rPr lang="en-US" sz="2000"/>
              <a:t>In this way, the density</a:t>
            </a:r>
            <a:br>
              <a:rPr lang="en-US" sz="2000"/>
            </a:br>
            <a:r>
              <a:rPr lang="en-US" sz="2000"/>
              <a:t>is proportional to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 marL="428625" indent="-428625">
              <a:lnSpc>
                <a:spcPct val="90000"/>
              </a:lnSpc>
            </a:pPr>
            <a:r>
              <a:rPr lang="en-US" sz="2000">
                <a:solidFill>
                  <a:srgbClr val="CC0066"/>
                </a:solidFill>
              </a:rPr>
              <a:t>May be inefficient if the </a:t>
            </a:r>
            <a:br>
              <a:rPr lang="en-US" sz="2000">
                <a:solidFill>
                  <a:srgbClr val="CC0066"/>
                </a:solidFill>
              </a:rPr>
            </a:br>
            <a:r>
              <a:rPr lang="en-US" sz="2000">
                <a:solidFill>
                  <a:srgbClr val="CC0066"/>
                </a:solidFill>
              </a:rPr>
              <a:t>function is very peaked!</a:t>
            </a:r>
          </a:p>
          <a:p>
            <a:pPr marL="428625" indent="-428625">
              <a:lnSpc>
                <a:spcPct val="90000"/>
              </a:lnSpc>
            </a:pPr>
            <a:r>
              <a:rPr lang="en-US" sz="2000">
                <a:solidFill>
                  <a:srgbClr val="CC0066"/>
                </a:solidFill>
              </a:rPr>
              <a:t>Finding maximum of </a:t>
            </a:r>
            <a:r>
              <a:rPr lang="en-US" sz="2000" i="1">
                <a:solidFill>
                  <a:srgbClr val="CC0066"/>
                </a:solidFill>
                <a:latin typeface="Times New Roman" charset="0"/>
              </a:rPr>
              <a:t>f</a:t>
            </a:r>
            <a:r>
              <a:rPr lang="en-US" sz="2000">
                <a:solidFill>
                  <a:srgbClr val="CC0066"/>
                </a:solidFill>
              </a:rPr>
              <a:t> may be slow in many dimensions</a:t>
            </a:r>
          </a:p>
        </p:txBody>
      </p:sp>
      <p:sp>
        <p:nvSpPr>
          <p:cNvPr id="15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6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17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38FDEAC-A3D5-A44A-AD75-B2B1D16380B5}" type="slidenum">
              <a:rPr lang="it-IT"/>
              <a:pPr/>
              <a:t>25</a:t>
            </a:fld>
            <a:endParaRPr lang="it-IT"/>
          </a:p>
        </p:txBody>
      </p:sp>
      <p:pic>
        <p:nvPicPr>
          <p:cNvPr id="1013764" name="Picture 4"/>
          <p:cNvPicPr>
            <a:picLocks noChangeAspect="1" noChangeArrowheads="1"/>
          </p:cNvPicPr>
          <p:nvPr/>
        </p:nvPicPr>
        <p:blipFill>
          <a:blip r:embed="rId2"/>
          <a:srcRect l="3947" t="11484" r="7895" b="6857"/>
          <a:stretch>
            <a:fillRect/>
          </a:stretch>
        </p:blipFill>
        <p:spPr bwMode="auto">
          <a:xfrm>
            <a:off x="4857750" y="1716088"/>
            <a:ext cx="3810000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13765" name="Text Box 5"/>
          <p:cNvSpPr txBox="1">
            <a:spLocks noChangeArrowheads="1"/>
          </p:cNvSpPr>
          <p:nvPr/>
        </p:nvSpPr>
        <p:spPr bwMode="auto">
          <a:xfrm>
            <a:off x="8050213" y="5337175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chemeClr val="accent2"/>
                </a:solidFill>
              </a:rPr>
              <a:t>x</a:t>
            </a:r>
            <a:endParaRPr lang="en-US" sz="2000" i="1">
              <a:solidFill>
                <a:schemeClr val="accent2"/>
              </a:solidFill>
            </a:endParaRPr>
          </a:p>
        </p:txBody>
      </p:sp>
      <p:sp>
        <p:nvSpPr>
          <p:cNvPr id="1013766" name="Text Box 6"/>
          <p:cNvSpPr txBox="1">
            <a:spLocks noChangeArrowheads="1"/>
          </p:cNvSpPr>
          <p:nvPr/>
        </p:nvSpPr>
        <p:spPr bwMode="auto">
          <a:xfrm>
            <a:off x="4670425" y="1487488"/>
            <a:ext cx="534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chemeClr val="accent2"/>
                </a:solidFill>
              </a:rPr>
              <a:t>f(x)</a:t>
            </a:r>
            <a:endParaRPr lang="en-US" sz="2000" i="1">
              <a:solidFill>
                <a:schemeClr val="accent2"/>
              </a:solidFill>
            </a:endParaRPr>
          </a:p>
        </p:txBody>
      </p:sp>
      <p:sp>
        <p:nvSpPr>
          <p:cNvPr id="1013767" name="Line 7"/>
          <p:cNvSpPr>
            <a:spLocks noChangeShapeType="1"/>
          </p:cNvSpPr>
          <p:nvPr/>
        </p:nvSpPr>
        <p:spPr bwMode="auto">
          <a:xfrm>
            <a:off x="6719888" y="2097088"/>
            <a:ext cx="0" cy="1905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3768" name="Line 8"/>
          <p:cNvSpPr>
            <a:spLocks noChangeShapeType="1"/>
          </p:cNvSpPr>
          <p:nvPr/>
        </p:nvSpPr>
        <p:spPr bwMode="auto">
          <a:xfrm>
            <a:off x="5162550" y="2120900"/>
            <a:ext cx="33528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3769" name="Text Box 9"/>
          <p:cNvSpPr txBox="1">
            <a:spLocks noChangeArrowheads="1"/>
          </p:cNvSpPr>
          <p:nvPr/>
        </p:nvSpPr>
        <p:spPr bwMode="auto">
          <a:xfrm>
            <a:off x="4986338" y="523398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a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3770" name="Text Box 10"/>
          <p:cNvSpPr txBox="1">
            <a:spLocks noChangeArrowheads="1"/>
          </p:cNvSpPr>
          <p:nvPr/>
        </p:nvSpPr>
        <p:spPr bwMode="auto">
          <a:xfrm>
            <a:off x="8389938" y="525938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b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3771" name="Text Box 11"/>
          <p:cNvSpPr txBox="1">
            <a:spLocks noChangeArrowheads="1"/>
          </p:cNvSpPr>
          <p:nvPr/>
        </p:nvSpPr>
        <p:spPr bwMode="auto">
          <a:xfrm>
            <a:off x="4572000" y="193198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m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3772" name="Line 12"/>
          <p:cNvSpPr>
            <a:spLocks noChangeShapeType="1"/>
          </p:cNvSpPr>
          <p:nvPr/>
        </p:nvSpPr>
        <p:spPr bwMode="auto">
          <a:xfrm>
            <a:off x="6719888" y="4002088"/>
            <a:ext cx="0" cy="1219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3773" name="Text Box 13"/>
          <p:cNvSpPr txBox="1">
            <a:spLocks noChangeArrowheads="1"/>
          </p:cNvSpPr>
          <p:nvPr/>
        </p:nvSpPr>
        <p:spPr bwMode="auto">
          <a:xfrm>
            <a:off x="6208713" y="4672013"/>
            <a:ext cx="371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rgbClr val="FF3300"/>
                </a:solidFill>
              </a:rPr>
              <a:t>hit</a:t>
            </a:r>
            <a:endParaRPr lang="en-US" sz="1400">
              <a:solidFill>
                <a:srgbClr val="FF3300"/>
              </a:solidFill>
            </a:endParaRPr>
          </a:p>
        </p:txBody>
      </p:sp>
      <p:sp>
        <p:nvSpPr>
          <p:cNvPr id="1013774" name="Text Box 14"/>
          <p:cNvSpPr txBox="1">
            <a:spLocks noChangeArrowheads="1"/>
          </p:cNvSpPr>
          <p:nvPr/>
        </p:nvSpPr>
        <p:spPr bwMode="auto">
          <a:xfrm>
            <a:off x="6132513" y="2843213"/>
            <a:ext cx="51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rgbClr val="FF3300"/>
                </a:solidFill>
              </a:rPr>
              <a:t>miss</a:t>
            </a:r>
            <a:endParaRPr lang="en-US" sz="140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compute an integral</a:t>
            </a:r>
          </a:p>
        </p:txBody>
      </p:sp>
      <p:sp>
        <p:nvSpPr>
          <p:cNvPr id="1014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double f(double x){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return pow(sin(x)/x, 2);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}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sz="1800" b="1">
              <a:latin typeface="Courier New" charset="0"/>
            </a:endParaRPr>
          </a:p>
          <a:p>
            <a:pPr>
              <a:lnSpc>
                <a:spcPct val="60000"/>
              </a:lnSpc>
              <a:buFontTx/>
              <a:buNone/>
            </a:pPr>
            <a:endParaRPr lang="en-US" sz="1800" b="1">
              <a:latin typeface="Courier New" charset="0"/>
            </a:endParaRP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int main() {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const double </a:t>
            </a:r>
            <a:r>
              <a:rPr lang="en-US" sz="1800" b="1">
                <a:solidFill>
                  <a:srgbClr val="FF3300"/>
                </a:solidFill>
                <a:latin typeface="Courier New" charset="0"/>
              </a:rPr>
              <a:t>a = 0</a:t>
            </a:r>
            <a:r>
              <a:rPr lang="en-US" sz="1800" b="1">
                <a:latin typeface="Courier New" charset="0"/>
              </a:rPr>
              <a:t>, </a:t>
            </a:r>
            <a:r>
              <a:rPr lang="en-US" sz="1800" b="1">
                <a:solidFill>
                  <a:srgbClr val="FF3300"/>
                </a:solidFill>
                <a:latin typeface="Courier New" charset="0"/>
              </a:rPr>
              <a:t>b = 3.141592654</a:t>
            </a:r>
            <a:r>
              <a:rPr lang="en-US" sz="1800" b="1">
                <a:latin typeface="Courier New" charset="0"/>
              </a:rPr>
              <a:t>, </a:t>
            </a:r>
            <a:r>
              <a:rPr lang="en-US" sz="1800" b="1">
                <a:solidFill>
                  <a:srgbClr val="FF3300"/>
                </a:solidFill>
                <a:latin typeface="Courier New" charset="0"/>
              </a:rPr>
              <a:t>m = 1</a:t>
            </a:r>
            <a:r>
              <a:rPr lang="en-US" sz="1800" b="1">
                <a:latin typeface="Courier New" charset="0"/>
              </a:rPr>
              <a:t>; 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int tot = 0;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for(int i = 0; i &lt; 10000; ++i) {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  do {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    double 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x = a + (b – a) * drand48()</a:t>
            </a:r>
            <a:r>
              <a:rPr lang="en-US" sz="1800" b="1">
                <a:latin typeface="Courier New" charset="0"/>
              </a:rPr>
              <a:t>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    double 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ff = f(x)</a:t>
            </a:r>
            <a:r>
              <a:rPr lang="en-US" sz="1800" b="1">
                <a:latin typeface="Courier New" charset="0"/>
              </a:rPr>
              <a:t>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    ++tot;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    double r = drand48() * m;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  } while (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 &gt;</a:t>
            </a:r>
            <a:r>
              <a:rPr lang="en-US" sz="1800" b="1">
                <a:latin typeface="Courier New" charset="0"/>
              </a:rPr>
              <a:t> 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ff</a:t>
            </a:r>
            <a:r>
              <a:rPr lang="en-US" sz="1800" b="1">
                <a:latin typeface="Courier New" charset="0"/>
              </a:rPr>
              <a:t>);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}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double ratio = double(hit)/double(tot);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double error = sqrt(ratio * (1 – ratio)/tot);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double area = (b – a) * m * ratio;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sz="1800" b="1">
              <a:latin typeface="Courier New" charset="0"/>
            </a:endParaRP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  return 0;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1800" b="1">
                <a:latin typeface="Courier New" charset="0"/>
              </a:rPr>
              <a:t>}</a:t>
            </a:r>
            <a:endParaRPr lang="en-US" sz="40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027C42-6753-914F-B667-9DFB5B26AE3B}" type="slidenum">
              <a:rPr lang="it-IT"/>
              <a:pPr/>
              <a:t>26</a:t>
            </a:fld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sampling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50825" indent="-250825">
              <a:lnSpc>
                <a:spcPct val="80000"/>
              </a:lnSpc>
            </a:pPr>
            <a:r>
              <a:rPr lang="en-US" sz="1800"/>
              <a:t>The same method can be repeated in different regions:</a:t>
            </a:r>
          </a:p>
          <a:p>
            <a:pPr marL="250825" indent="-250825">
              <a:lnSpc>
                <a:spcPct val="80000"/>
              </a:lnSpc>
            </a:pPr>
            <a:endParaRPr lang="en-US" sz="1800"/>
          </a:p>
          <a:p>
            <a:pPr marL="250825" indent="-250825">
              <a:lnSpc>
                <a:spcPct val="80000"/>
              </a:lnSpc>
              <a:buFontTx/>
              <a:buAutoNum type="arabicPeriod"/>
            </a:pPr>
            <a:r>
              <a:rPr lang="en-US" sz="1800"/>
              <a:t>Extract </a:t>
            </a:r>
            <a:r>
              <a:rPr lang="en-US" sz="1800" i="1">
                <a:latin typeface="Times New Roman" charset="0"/>
              </a:rPr>
              <a:t>x</a:t>
            </a:r>
            <a:r>
              <a:rPr lang="en-US" sz="1800"/>
              <a:t> in one of the </a:t>
            </a:r>
            <a:br>
              <a:rPr lang="en-US" sz="1800"/>
            </a:br>
            <a:r>
              <a:rPr lang="en-US" sz="1800"/>
              <a:t>regions (1), (2), or (3) with </a:t>
            </a:r>
            <a:br>
              <a:rPr lang="en-US" sz="1800"/>
            </a:br>
            <a:r>
              <a:rPr lang="en-US" sz="1800"/>
              <a:t>prob. proportional to the </a:t>
            </a:r>
            <a:br>
              <a:rPr lang="en-US" sz="1800"/>
            </a:br>
            <a:r>
              <a:rPr lang="en-US" sz="1800"/>
              <a:t>areas</a:t>
            </a:r>
            <a:endParaRPr lang="en-US" sz="1800" i="1">
              <a:solidFill>
                <a:srgbClr val="FF3300"/>
              </a:solidFill>
            </a:endParaRPr>
          </a:p>
          <a:p>
            <a:pPr marL="250825" indent="-250825">
              <a:lnSpc>
                <a:spcPct val="80000"/>
              </a:lnSpc>
              <a:buFontTx/>
              <a:buAutoNum type="arabicPeriod"/>
            </a:pPr>
            <a:r>
              <a:rPr lang="en-US" sz="1800"/>
              <a:t>Apply hit-or-miss in the </a:t>
            </a:r>
            <a:br>
              <a:rPr lang="en-US" sz="1800"/>
            </a:br>
            <a:r>
              <a:rPr lang="en-US" sz="1800"/>
              <a:t>randomly chosen region</a:t>
            </a:r>
            <a:endParaRPr lang="en-US" sz="1800" i="1">
              <a:solidFill>
                <a:schemeClr val="accent2"/>
              </a:solidFill>
            </a:endParaRPr>
          </a:p>
          <a:p>
            <a:pPr marL="250825" indent="-250825">
              <a:lnSpc>
                <a:spcPct val="80000"/>
              </a:lnSpc>
              <a:buFontTx/>
              <a:buAutoNum type="arabicPeriod"/>
            </a:pPr>
            <a:endParaRPr lang="en-US" sz="1800"/>
          </a:p>
          <a:p>
            <a:pPr marL="250825" indent="-250825">
              <a:lnSpc>
                <a:spcPct val="80000"/>
              </a:lnSpc>
            </a:pPr>
            <a:r>
              <a:rPr lang="en-US" sz="1800"/>
              <a:t>The density is still prop. </a:t>
            </a:r>
            <a:br>
              <a:rPr lang="en-US" sz="1800"/>
            </a:br>
            <a:r>
              <a:rPr lang="en-US" sz="1800"/>
              <a:t>to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</a:rPr>
              <a:t>f(x)</a:t>
            </a:r>
            <a:r>
              <a:rPr lang="en-US" sz="1800"/>
              <a:t>, but a smaller number</a:t>
            </a:r>
            <a:br>
              <a:rPr lang="en-US" sz="1800"/>
            </a:br>
            <a:r>
              <a:rPr lang="en-US" sz="1800"/>
              <a:t>of extraction is sufficient</a:t>
            </a:r>
            <a:br>
              <a:rPr lang="en-US" sz="1800"/>
            </a:br>
            <a:r>
              <a:rPr lang="en-US" sz="1800"/>
              <a:t>(and the program runs </a:t>
            </a:r>
            <a:br>
              <a:rPr lang="en-US" sz="1800"/>
            </a:br>
            <a:r>
              <a:rPr lang="en-US" sz="1800"/>
              <a:t>faster!)</a:t>
            </a:r>
          </a:p>
          <a:p>
            <a:pPr marL="250825" indent="-250825">
              <a:lnSpc>
                <a:spcPct val="80000"/>
              </a:lnSpc>
            </a:pPr>
            <a:endParaRPr lang="en-US" sz="1800">
              <a:solidFill>
                <a:srgbClr val="CC0066"/>
              </a:solidFill>
            </a:endParaRPr>
          </a:p>
          <a:p>
            <a:pPr marL="250825" indent="-250825"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</a:rPr>
              <a:t>Variation: use hit or miss within</a:t>
            </a:r>
            <a:br>
              <a:rPr lang="en-US" sz="1800">
                <a:solidFill>
                  <a:srgbClr val="CC0066"/>
                </a:solidFill>
              </a:rPr>
            </a:br>
            <a:r>
              <a:rPr lang="en-US" sz="1800">
                <a:solidFill>
                  <a:srgbClr val="CC0066"/>
                </a:solidFill>
              </a:rPr>
              <a:t>an “envelope” PDF whose cumulative</a:t>
            </a:r>
            <a:br>
              <a:rPr lang="en-US" sz="1800">
                <a:solidFill>
                  <a:srgbClr val="CC0066"/>
                </a:solidFill>
              </a:rPr>
            </a:br>
            <a:r>
              <a:rPr lang="en-US" sz="1800">
                <a:solidFill>
                  <a:srgbClr val="CC0066"/>
                </a:solidFill>
              </a:rPr>
              <a:t>has is easily invertible…</a:t>
            </a:r>
          </a:p>
        </p:txBody>
      </p:sp>
      <p:sp>
        <p:nvSpPr>
          <p:cNvPr id="22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23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24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4950ED-1C0E-6348-9D92-DE52A47A08A8}" type="slidenum">
              <a:rPr lang="it-IT"/>
              <a:pPr/>
              <a:t>27</a:t>
            </a:fld>
            <a:endParaRPr lang="it-IT"/>
          </a:p>
        </p:txBody>
      </p:sp>
      <p:pic>
        <p:nvPicPr>
          <p:cNvPr id="1015812" name="Picture 4"/>
          <p:cNvPicPr>
            <a:picLocks noChangeAspect="1" noChangeArrowheads="1"/>
          </p:cNvPicPr>
          <p:nvPr/>
        </p:nvPicPr>
        <p:blipFill>
          <a:blip r:embed="rId2"/>
          <a:srcRect l="3947" t="11484" r="7895" b="6857"/>
          <a:stretch>
            <a:fillRect/>
          </a:stretch>
        </p:blipFill>
        <p:spPr bwMode="auto">
          <a:xfrm>
            <a:off x="4749800" y="1785938"/>
            <a:ext cx="3810000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15813" name="Text Box 5"/>
          <p:cNvSpPr txBox="1">
            <a:spLocks noChangeArrowheads="1"/>
          </p:cNvSpPr>
          <p:nvPr/>
        </p:nvSpPr>
        <p:spPr bwMode="auto">
          <a:xfrm>
            <a:off x="7942263" y="5407025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chemeClr val="accent2"/>
                </a:solidFill>
              </a:rPr>
              <a:t>x</a:t>
            </a:r>
            <a:endParaRPr lang="en-US" sz="2000" i="1">
              <a:solidFill>
                <a:schemeClr val="accent2"/>
              </a:solidFill>
            </a:endParaRPr>
          </a:p>
        </p:txBody>
      </p:sp>
      <p:sp>
        <p:nvSpPr>
          <p:cNvPr id="1015814" name="Text Box 6"/>
          <p:cNvSpPr txBox="1">
            <a:spLocks noChangeArrowheads="1"/>
          </p:cNvSpPr>
          <p:nvPr/>
        </p:nvSpPr>
        <p:spPr bwMode="auto">
          <a:xfrm>
            <a:off x="4562475" y="1557338"/>
            <a:ext cx="534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chemeClr val="accent2"/>
                </a:solidFill>
              </a:rPr>
              <a:t>f(x)</a:t>
            </a:r>
            <a:endParaRPr lang="en-US" sz="2000" i="1">
              <a:solidFill>
                <a:schemeClr val="accent2"/>
              </a:solidFill>
            </a:endParaRPr>
          </a:p>
        </p:txBody>
      </p:sp>
      <p:sp>
        <p:nvSpPr>
          <p:cNvPr id="1015815" name="Line 7"/>
          <p:cNvSpPr>
            <a:spLocks noChangeShapeType="1"/>
          </p:cNvSpPr>
          <p:nvPr/>
        </p:nvSpPr>
        <p:spPr bwMode="auto">
          <a:xfrm flipV="1">
            <a:off x="6611938" y="2166938"/>
            <a:ext cx="1295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5816" name="Text Box 8"/>
          <p:cNvSpPr txBox="1">
            <a:spLocks noChangeArrowheads="1"/>
          </p:cNvSpPr>
          <p:nvPr/>
        </p:nvSpPr>
        <p:spPr bwMode="auto">
          <a:xfrm>
            <a:off x="4878388" y="5351463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a</a:t>
            </a:r>
            <a:r>
              <a:rPr lang="it-IT" sz="2000" i="1" baseline="-25000">
                <a:solidFill>
                  <a:srgbClr val="FF3300"/>
                </a:solidFill>
              </a:rPr>
              <a:t>0</a:t>
            </a:r>
            <a:endParaRPr lang="en-US" sz="2000" i="1" baseline="-25000">
              <a:solidFill>
                <a:srgbClr val="FF3300"/>
              </a:solidFill>
            </a:endParaRPr>
          </a:p>
        </p:txBody>
      </p:sp>
      <p:sp>
        <p:nvSpPr>
          <p:cNvPr id="1015817" name="Text Box 9"/>
          <p:cNvSpPr txBox="1">
            <a:spLocks noChangeArrowheads="1"/>
          </p:cNvSpPr>
          <p:nvPr/>
        </p:nvSpPr>
        <p:spPr bwMode="auto">
          <a:xfrm>
            <a:off x="8281988" y="5351463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a</a:t>
            </a:r>
            <a:r>
              <a:rPr lang="it-IT" sz="2000" i="1" baseline="-25000">
                <a:solidFill>
                  <a:srgbClr val="FF3300"/>
                </a:solidFill>
              </a:rPr>
              <a:t>3</a:t>
            </a:r>
            <a:endParaRPr lang="en-US" sz="2000" i="1" baseline="-25000">
              <a:solidFill>
                <a:srgbClr val="FF3300"/>
              </a:solidFill>
            </a:endParaRPr>
          </a:p>
        </p:txBody>
      </p:sp>
      <p:sp>
        <p:nvSpPr>
          <p:cNvPr id="1015818" name="Text Box 10"/>
          <p:cNvSpPr txBox="1">
            <a:spLocks noChangeArrowheads="1"/>
          </p:cNvSpPr>
          <p:nvPr/>
        </p:nvSpPr>
        <p:spPr bwMode="auto">
          <a:xfrm>
            <a:off x="4464050" y="20018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m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5819" name="Line 11"/>
          <p:cNvSpPr>
            <a:spLocks noChangeShapeType="1"/>
          </p:cNvSpPr>
          <p:nvPr/>
        </p:nvSpPr>
        <p:spPr bwMode="auto">
          <a:xfrm>
            <a:off x="5011738" y="4148138"/>
            <a:ext cx="1600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5820" name="Line 12"/>
          <p:cNvSpPr>
            <a:spLocks noChangeShapeType="1"/>
          </p:cNvSpPr>
          <p:nvPr/>
        </p:nvSpPr>
        <p:spPr bwMode="auto">
          <a:xfrm flipV="1">
            <a:off x="6611938" y="2166938"/>
            <a:ext cx="0" cy="1981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5821" name="Line 13"/>
          <p:cNvSpPr>
            <a:spLocks noChangeShapeType="1"/>
          </p:cNvSpPr>
          <p:nvPr/>
        </p:nvSpPr>
        <p:spPr bwMode="auto">
          <a:xfrm flipV="1">
            <a:off x="7907338" y="4529138"/>
            <a:ext cx="533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5822" name="Line 14"/>
          <p:cNvSpPr>
            <a:spLocks noChangeShapeType="1"/>
          </p:cNvSpPr>
          <p:nvPr/>
        </p:nvSpPr>
        <p:spPr bwMode="auto">
          <a:xfrm flipH="1" flipV="1">
            <a:off x="7907338" y="2166938"/>
            <a:ext cx="0" cy="2362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5823" name="Text Box 15"/>
          <p:cNvSpPr txBox="1">
            <a:spLocks noChangeArrowheads="1"/>
          </p:cNvSpPr>
          <p:nvPr/>
        </p:nvSpPr>
        <p:spPr bwMode="auto">
          <a:xfrm>
            <a:off x="5545138" y="42243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1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5824" name="Text Box 16"/>
          <p:cNvSpPr txBox="1">
            <a:spLocks noChangeArrowheads="1"/>
          </p:cNvSpPr>
          <p:nvPr/>
        </p:nvSpPr>
        <p:spPr bwMode="auto">
          <a:xfrm>
            <a:off x="7526338" y="22431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2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5825" name="Text Box 17"/>
          <p:cNvSpPr txBox="1">
            <a:spLocks noChangeArrowheads="1"/>
          </p:cNvSpPr>
          <p:nvPr/>
        </p:nvSpPr>
        <p:spPr bwMode="auto">
          <a:xfrm>
            <a:off x="7983538" y="40719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3</a:t>
            </a:r>
            <a:endParaRPr lang="en-US" sz="2000" i="1">
              <a:solidFill>
                <a:srgbClr val="FF3300"/>
              </a:solidFill>
            </a:endParaRPr>
          </a:p>
        </p:txBody>
      </p:sp>
      <p:sp>
        <p:nvSpPr>
          <p:cNvPr id="1015826" name="Text Box 18"/>
          <p:cNvSpPr txBox="1">
            <a:spLocks noChangeArrowheads="1"/>
          </p:cNvSpPr>
          <p:nvPr/>
        </p:nvSpPr>
        <p:spPr bwMode="auto">
          <a:xfrm>
            <a:off x="6383338" y="5351463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a</a:t>
            </a:r>
            <a:r>
              <a:rPr lang="it-IT" sz="2000" i="1" baseline="-25000">
                <a:solidFill>
                  <a:srgbClr val="FF3300"/>
                </a:solidFill>
              </a:rPr>
              <a:t>1</a:t>
            </a:r>
            <a:endParaRPr lang="en-US" sz="2000" i="1" baseline="-25000">
              <a:solidFill>
                <a:srgbClr val="FF3300"/>
              </a:solidFill>
            </a:endParaRPr>
          </a:p>
        </p:txBody>
      </p:sp>
      <p:sp>
        <p:nvSpPr>
          <p:cNvPr id="1015827" name="Text Box 19"/>
          <p:cNvSpPr txBox="1">
            <a:spLocks noChangeArrowheads="1"/>
          </p:cNvSpPr>
          <p:nvPr/>
        </p:nvSpPr>
        <p:spPr bwMode="auto">
          <a:xfrm>
            <a:off x="7602538" y="5351463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i="1">
                <a:solidFill>
                  <a:srgbClr val="FF3300"/>
                </a:solidFill>
              </a:rPr>
              <a:t>a</a:t>
            </a:r>
            <a:r>
              <a:rPr lang="it-IT" sz="2000" i="1" baseline="-25000">
                <a:solidFill>
                  <a:srgbClr val="FF3300"/>
                </a:solidFill>
              </a:rPr>
              <a:t>2</a:t>
            </a:r>
            <a:endParaRPr lang="en-US" sz="2000" i="1" baseline="-25000">
              <a:solidFill>
                <a:srgbClr val="FF3300"/>
              </a:solidFill>
            </a:endParaRPr>
          </a:p>
        </p:txBody>
      </p:sp>
      <p:sp>
        <p:nvSpPr>
          <p:cNvPr id="1015828" name="Line 20"/>
          <p:cNvSpPr>
            <a:spLocks noChangeShapeType="1"/>
          </p:cNvSpPr>
          <p:nvPr/>
        </p:nvSpPr>
        <p:spPr bwMode="auto">
          <a:xfrm flipV="1">
            <a:off x="6611938" y="3309938"/>
            <a:ext cx="0" cy="1981200"/>
          </a:xfrm>
          <a:prstGeom prst="lin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15829" name="Line 21"/>
          <p:cNvSpPr>
            <a:spLocks noChangeShapeType="1"/>
          </p:cNvSpPr>
          <p:nvPr/>
        </p:nvSpPr>
        <p:spPr bwMode="auto">
          <a:xfrm flipV="1">
            <a:off x="7907338" y="3309938"/>
            <a:ext cx="0" cy="1981200"/>
          </a:xfrm>
          <a:prstGeom prst="lin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Exercise</a:t>
            </a:r>
          </a:p>
        </p:txBody>
      </p:sp>
      <p:sp>
        <p:nvSpPr>
          <p:cNvPr id="1029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Generate according to the following distribution (</a:t>
            </a:r>
            <a:r>
              <a:rPr lang="en-US">
                <a:latin typeface="Times New Roman" charset="0"/>
              </a:rPr>
              <a:t>0 </a:t>
            </a:r>
            <a:r>
              <a:rPr lang="en-US">
                <a:latin typeface="Times New Roman" charset="0"/>
                <a:sym typeface="Symbol" charset="2"/>
              </a:rPr>
              <a:t> </a:t>
            </a:r>
            <a:r>
              <a:rPr lang="en-US">
                <a:latin typeface="Times New Roman" charset="0"/>
              </a:rPr>
              <a:t> </a:t>
            </a:r>
            <a:r>
              <a:rPr lang="en-US" i="1">
                <a:latin typeface="Times New Roman" charset="0"/>
              </a:rPr>
              <a:t>x </a:t>
            </a:r>
            <a:r>
              <a:rPr lang="en-US">
                <a:latin typeface="Times New Roman" charset="0"/>
              </a:rPr>
              <a:t>&lt;</a:t>
            </a:r>
            <a:r>
              <a:rPr lang="en-US">
                <a:latin typeface="Times New Roman" charset="0"/>
                <a:sym typeface="Symbol" charset="2"/>
              </a:rPr>
              <a:t></a:t>
            </a:r>
            <a:r>
              <a:rPr lang="en-US">
                <a:sym typeface="Symbol" charset="2"/>
              </a:rPr>
              <a:t>)</a:t>
            </a:r>
            <a:r>
              <a:rPr lang="en-US"/>
              <a:t>: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D4019C-F88C-E94D-8CBD-10A1EF9D28E2}" type="slidenum">
              <a:rPr lang="it-IT"/>
              <a:pPr/>
              <a:t>28</a:t>
            </a:fld>
            <a:endParaRPr lang="it-IT"/>
          </a:p>
        </p:txBody>
      </p:sp>
      <p:pic>
        <p:nvPicPr>
          <p:cNvPr id="102913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320925"/>
            <a:ext cx="60483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3189288"/>
            <a:ext cx="441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Estimate the error on MC integral</a:t>
            </a:r>
          </a:p>
        </p:txBody>
      </p:sp>
      <p:sp>
        <p:nvSpPr>
          <p:cNvPr id="10168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MC can also be a mean to estimate integrals</a:t>
            </a:r>
          </a:p>
          <a:p>
            <a:r>
              <a:rPr lang="en-US" sz="2800"/>
              <a:t>Accepting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/>
              <a:t> over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/>
              <a:t> extractions, binomial distribution can be applied:</a:t>
            </a:r>
          </a:p>
          <a:p>
            <a:endParaRPr lang="en-US" sz="1800"/>
          </a:p>
          <a:p>
            <a:pPr lvl="2">
              <a:buFontTx/>
              <a:buNone/>
            </a:pPr>
            <a:r>
              <a:rPr lang="en-US" sz="2800" i="1">
                <a:solidFill>
                  <a:schemeClr val="accent2"/>
                </a:solidFill>
                <a:sym typeface="Symbol" charset="2"/>
              </a:rPr>
              <a:t>		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</a:t>
            </a:r>
            <a:r>
              <a:rPr lang="en-US" sz="28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800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2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=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(1</a:t>
            </a:r>
            <a:r>
              <a:rPr lang="en-US" sz="2800">
                <a:solidFill>
                  <a:schemeClr val="accent2"/>
                </a:solidFill>
                <a:latin typeface="Symbol" charset="2"/>
                <a:sym typeface="Symbol" charset="2"/>
              </a:rPr>
              <a:t>-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 )</a:t>
            </a:r>
          </a:p>
          <a:p>
            <a:endParaRPr lang="en-US" sz="1800"/>
          </a:p>
          <a:p>
            <a:r>
              <a:rPr lang="en-US" sz="2800"/>
              <a:t>Where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</a:t>
            </a:r>
            <a:r>
              <a:rPr lang="en-US" sz="2800">
                <a:latin typeface="Times New Roman" charset="0"/>
              </a:rPr>
              <a:t> 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=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 n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/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/>
              <a:t> is the best estimate of </a:t>
            </a:r>
            <a:r>
              <a:rPr lang="en-US" sz="2800">
                <a:solidFill>
                  <a:schemeClr val="accent2"/>
                </a:solidFill>
                <a:sym typeface="Symbol" charset="2"/>
              </a:rPr>
              <a:t></a:t>
            </a:r>
            <a:r>
              <a:rPr lang="en-US" sz="2800"/>
              <a:t>.</a:t>
            </a:r>
          </a:p>
          <a:p>
            <a:r>
              <a:rPr lang="en-US" sz="2800"/>
              <a:t>The error on the estimate of </a:t>
            </a:r>
            <a:r>
              <a:rPr lang="en-US" sz="2800">
                <a:solidFill>
                  <a:schemeClr val="accent2"/>
                </a:solidFill>
                <a:sym typeface="Symbol" charset="2"/>
              </a:rPr>
              <a:t> </a:t>
            </a:r>
            <a:r>
              <a:rPr lang="en-US" sz="2800">
                <a:solidFill>
                  <a:schemeClr val="tx2"/>
                </a:solidFill>
                <a:sym typeface="Symbol" charset="2"/>
              </a:rPr>
              <a:t>is:</a:t>
            </a:r>
            <a:br>
              <a:rPr lang="en-US" sz="2800">
                <a:solidFill>
                  <a:schemeClr val="tx2"/>
                </a:solidFill>
                <a:sym typeface="Symbol" charset="2"/>
              </a:rPr>
            </a:b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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 </a:t>
            </a:r>
            <a:r>
              <a:rPr lang="en-US" sz="2800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2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= </a:t>
            </a:r>
            <a:r>
              <a:rPr lang="en-US" sz="28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/</a:t>
            </a:r>
            <a:r>
              <a:rPr lang="en-US" sz="28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800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 = (1</a:t>
            </a:r>
            <a:r>
              <a:rPr lang="en-US" sz="2800">
                <a:solidFill>
                  <a:schemeClr val="accent2"/>
                </a:solidFill>
                <a:latin typeface="Symbol" charset="2"/>
                <a:sym typeface="Symbol" charset="2"/>
              </a:rPr>
              <a:t>-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 )/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</a:p>
          <a:p>
            <a:endParaRPr lang="en-US" sz="2800">
              <a:solidFill>
                <a:schemeClr val="accent2"/>
              </a:solidFill>
              <a:latin typeface="Times New Roman" charset="0"/>
              <a:sym typeface="Symbol" charset="2"/>
            </a:endParaRP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88780FD-DC03-7245-8791-BCB59863E5D1}" type="slidenum">
              <a:rPr lang="it-IT"/>
              <a:pPr/>
              <a:t>29</a:t>
            </a:fld>
            <a:endParaRPr lang="it-IT"/>
          </a:p>
        </p:txBody>
      </p:sp>
      <p:graphicFrame>
        <p:nvGraphicFramePr>
          <p:cNvPr id="1016836" name="Object 4"/>
          <p:cNvGraphicFramePr>
            <a:graphicFrameLocks noChangeAspect="1"/>
          </p:cNvGraphicFramePr>
          <p:nvPr/>
        </p:nvGraphicFramePr>
        <p:xfrm>
          <a:off x="5435600" y="4437063"/>
          <a:ext cx="2808288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841" name="Equation" r:id="rId3" imgW="952200" imgH="444240" progId="Equation.3">
                  <p:embed/>
                </p:oleObj>
              </mc:Choice>
              <mc:Fallback>
                <p:oleObj name="Equation" r:id="rId3" imgW="95220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437063"/>
                        <a:ext cx="2808288" cy="130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Multi-dimensional integral estimates</a:t>
            </a:r>
          </a:p>
        </p:txBody>
      </p:sp>
      <p:sp>
        <p:nvSpPr>
          <p:cNvPr id="10178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The same Monte Carlo technique can be applied for multi-dimensional integral estimates, extracting independently the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/>
              <a:t> coordinates 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, …,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2800"/>
              <a:t>The error is always proportional to 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1/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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800">
                <a:sym typeface="Symbol" charset="2"/>
              </a:rPr>
              <a:t>, regardless of the dimension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chemeClr val="accent2"/>
                </a:solidFill>
                <a:sym typeface="Symbol" charset="2"/>
              </a:rPr>
              <a:t>This is and advantage w.r.t. the standard numerical integration</a:t>
            </a:r>
          </a:p>
          <a:p>
            <a:pPr>
              <a:lnSpc>
                <a:spcPct val="80000"/>
              </a:lnSpc>
            </a:pPr>
            <a:r>
              <a:rPr lang="en-US" sz="2800">
                <a:sym typeface="Symbol" charset="2"/>
              </a:rPr>
              <a:t>Difficulties: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rgbClr val="CC0066"/>
                </a:solidFill>
              </a:rPr>
              <a:t>Finding maximum of </a:t>
            </a:r>
            <a:r>
              <a:rPr lang="en-US" sz="2400" i="1">
                <a:solidFill>
                  <a:srgbClr val="CC0066"/>
                </a:solidFill>
                <a:latin typeface="Times New Roman" charset="0"/>
              </a:rPr>
              <a:t>f</a:t>
            </a:r>
            <a:r>
              <a:rPr lang="en-US" sz="2400">
                <a:solidFill>
                  <a:srgbClr val="CC0066"/>
                </a:solidFill>
              </a:rPr>
              <a:t> numerically may be slow in many dimensions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rgbClr val="CC0066"/>
                </a:solidFill>
              </a:rPr>
              <a:t>Partitioning the integration range (importance sampling) may be non trivial to do automatically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92CC3E-E3D9-CB4C-8882-2F8BCFFCD5D7}" type="slidenum">
              <a:rPr lang="it-IT"/>
              <a:pPr/>
              <a:t>30</a:t>
            </a:fld>
            <a:endParaRPr lang="it-I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10199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z="2400"/>
              <a:t>Logistic map, bifurcation and chaos</a:t>
            </a:r>
          </a:p>
          <a:p>
            <a:pPr lvl="1">
              <a:spcBef>
                <a:spcPct val="0"/>
              </a:spcBef>
            </a:pPr>
            <a:r>
              <a:rPr lang="en-US" sz="2400"/>
              <a:t>http://en.wikipedia.org/wiki/Logistic_map</a:t>
            </a:r>
            <a:endParaRPr lang="en-US" sz="1400"/>
          </a:p>
          <a:p>
            <a:r>
              <a:rPr lang="en-US" sz="2400"/>
              <a:t>PDG: review of random numbers and Monte Carlo</a:t>
            </a:r>
          </a:p>
          <a:p>
            <a:pPr lvl="1"/>
            <a:r>
              <a:rPr lang="en-US" sz="1800"/>
              <a:t>http://pdg.lbl.gov/2001/monterpp.pdf</a:t>
            </a:r>
          </a:p>
          <a:p>
            <a:r>
              <a:rPr lang="en-US" sz="2000"/>
              <a:t>GENBOD: phase space generator</a:t>
            </a:r>
          </a:p>
          <a:p>
            <a:pPr lvl="1"/>
            <a:r>
              <a:rPr lang="en-US" sz="2000"/>
              <a:t>F. James, Monte Carlo Phase Space, CERN 68-15 (1968)</a:t>
            </a:r>
          </a:p>
          <a:p>
            <a:endParaRPr lang="en-US" sz="2000"/>
          </a:p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82CCB5-1108-8547-ACCD-D0A35F61B3AE}" type="slidenum">
              <a:rPr lang="it-IT"/>
              <a:pPr/>
              <a:t>31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11589</TotalTime>
  <Words>1350</Words>
  <Application>Microsoft Macintosh PowerPoint</Application>
  <PresentationFormat>Presentazione su schermo (4:3)</PresentationFormat>
  <Paragraphs>320</Paragraphs>
  <Slides>31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8" baseType="lpstr">
      <vt:lpstr>ＭＳ Ｐゴシック</vt:lpstr>
      <vt:lpstr>Arial</vt:lpstr>
      <vt:lpstr>Courier New</vt:lpstr>
      <vt:lpstr>Symbol</vt:lpstr>
      <vt:lpstr>Times New Roman</vt:lpstr>
      <vt:lpstr>Struttura predefinita</vt:lpstr>
      <vt:lpstr>Equation</vt:lpstr>
      <vt:lpstr>Statistical Methods for Data Analysis  Random number generators</vt:lpstr>
      <vt:lpstr>Pseudo-random generators</vt:lpstr>
      <vt:lpstr>Pseudo-random numbers</vt:lpstr>
      <vt:lpstr>Example from chaos transition</vt:lpstr>
      <vt:lpstr>Stable behavior</vt:lpstr>
      <vt:lpstr>Bifurcation</vt:lpstr>
      <vt:lpstr>Bifurcation II, III, …</vt:lpstr>
      <vt:lpstr>Chaotic behavior</vt:lpstr>
      <vt:lpstr>Transition to chaos</vt:lpstr>
      <vt:lpstr>Another complete view</vt:lpstr>
      <vt:lpstr>Properties of Random Numbers</vt:lpstr>
      <vt:lpstr>(Pseudo-)random generators</vt:lpstr>
      <vt:lpstr>Pseudo-random generators</vt:lpstr>
      <vt:lpstr>Random generators in ROOT</vt:lpstr>
      <vt:lpstr>Probability distribution</vt:lpstr>
      <vt:lpstr>Non uniform sequences</vt:lpstr>
      <vt:lpstr>Distribution of   1/ni=1,n ri</vt:lpstr>
      <vt:lpstr>Comparison with true Gaussians</vt:lpstr>
      <vt:lpstr>Generate a known PDF</vt:lpstr>
      <vt:lpstr>Inverting the cumulative</vt:lpstr>
      <vt:lpstr>Demonstration</vt:lpstr>
      <vt:lpstr>Example</vt:lpstr>
      <vt:lpstr>Generate uniformly over a sphere</vt:lpstr>
      <vt:lpstr>Generating Gaussian numbers</vt:lpstr>
      <vt:lpstr>Hit or miss Monte Carlo</vt:lpstr>
      <vt:lpstr>Example: compute an integral</vt:lpstr>
      <vt:lpstr>Importance sampling</vt:lpstr>
      <vt:lpstr>Exercise</vt:lpstr>
      <vt:lpstr>Estimate the error on MC integral</vt:lpstr>
      <vt:lpstr>Multi-dimensional integral estimates</vt:lpstr>
      <vt:lpstr>References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2947</cp:revision>
  <cp:lastPrinted>2000-05-08T08:00:41Z</cp:lastPrinted>
  <dcterms:created xsi:type="dcterms:W3CDTF">2014-10-22T08:50:04Z</dcterms:created>
  <dcterms:modified xsi:type="dcterms:W3CDTF">2019-03-25T09:30:01Z</dcterms:modified>
</cp:coreProperties>
</file>